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07" r:id="rId18"/>
    <p:sldId id="272" r:id="rId19"/>
    <p:sldId id="274" r:id="rId20"/>
    <p:sldId id="277" r:id="rId21"/>
    <p:sldId id="278" r:id="rId22"/>
    <p:sldId id="280" r:id="rId23"/>
    <p:sldId id="281" r:id="rId24"/>
    <p:sldId id="282" r:id="rId25"/>
    <p:sldId id="283" r:id="rId26"/>
    <p:sldId id="284" r:id="rId27"/>
    <p:sldId id="288" r:id="rId28"/>
    <p:sldId id="308" r:id="rId29"/>
    <p:sldId id="309" r:id="rId30"/>
    <p:sldId id="289" r:id="rId31"/>
    <p:sldId id="290" r:id="rId32"/>
    <p:sldId id="296" r:id="rId33"/>
    <p:sldId id="291" r:id="rId34"/>
    <p:sldId id="292" r:id="rId35"/>
    <p:sldId id="293" r:id="rId36"/>
    <p:sldId id="294" r:id="rId37"/>
    <p:sldId id="295" r:id="rId38"/>
    <p:sldId id="297" r:id="rId39"/>
    <p:sldId id="298" r:id="rId40"/>
    <p:sldId id="299" r:id="rId41"/>
    <p:sldId id="300" r:id="rId42"/>
    <p:sldId id="301" r:id="rId43"/>
    <p:sldId id="302" r:id="rId44"/>
    <p:sldId id="303" r:id="rId45"/>
    <p:sldId id="304" r:id="rId46"/>
    <p:sldId id="305" r:id="rId47"/>
    <p:sldId id="306" r:id="rId48"/>
    <p:sldId id="275" r:id="rId49"/>
  </p:sldIdLst>
  <p:sldSz cx="12192000" cy="6858000"/>
  <p:notesSz cx="6858000" cy="9144000"/>
  <p:custDataLst>
    <p:tags r:id="rId51"/>
  </p:custData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F380"/>
    <a:srgbClr val="00A5D7"/>
    <a:srgbClr val="FFFFFF"/>
    <a:srgbClr val="FFCC00"/>
    <a:srgbClr val="FFBD59"/>
    <a:srgbClr val="858C91"/>
    <a:srgbClr val="BAC2C8"/>
    <a:srgbClr val="025670"/>
    <a:srgbClr val="298FC2"/>
    <a:srgbClr val="6CBE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85230" autoAdjust="0"/>
  </p:normalViewPr>
  <p:slideViewPr>
    <p:cSldViewPr snapToGrid="0">
      <p:cViewPr varScale="1">
        <p:scale>
          <a:sx n="103" d="100"/>
          <a:sy n="103" d="100"/>
        </p:scale>
        <p:origin x="3418" y="115"/>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Natalia Picon Salinas" userId="S::mpicon@flar.net::2587e1e9-9f21-4b7b-b919-8ef356ce05c7" providerId="AD" clId="Web-{D75A0830-4488-3558-95E0-C420DC49169E}"/>
    <pc:docChg chg="modSld">
      <pc:chgData name="Michelle Natalia Picon Salinas" userId="S::mpicon@flar.net::2587e1e9-9f21-4b7b-b919-8ef356ce05c7" providerId="AD" clId="Web-{D75A0830-4488-3558-95E0-C420DC49169E}" dt="2024-02-07T03:51:28.655" v="28" actId="1076"/>
      <pc:docMkLst>
        <pc:docMk/>
      </pc:docMkLst>
      <pc:sldChg chg="addSp delSp modSp">
        <pc:chgData name="Michelle Natalia Picon Salinas" userId="S::mpicon@flar.net::2587e1e9-9f21-4b7b-b919-8ef356ce05c7" providerId="AD" clId="Web-{D75A0830-4488-3558-95E0-C420DC49169E}" dt="2024-02-07T03:51:28.655" v="28" actId="1076"/>
        <pc:sldMkLst>
          <pc:docMk/>
          <pc:sldMk cId="384057346" sldId="295"/>
        </pc:sldMkLst>
      </pc:sldChg>
    </pc:docChg>
  </pc:docChgLst>
  <pc:docChgLst>
    <pc:chgData name="Michelle Natalia Picon Salinas" userId="S::mpicon@flar.net::2587e1e9-9f21-4b7b-b919-8ef356ce05c7" providerId="AD" clId="Web-{700054F4-CD59-9DAD-294D-BE9BEC955874}"/>
    <pc:docChg chg="modSld">
      <pc:chgData name="Michelle Natalia Picon Salinas" userId="S::mpicon@flar.net::2587e1e9-9f21-4b7b-b919-8ef356ce05c7" providerId="AD" clId="Web-{700054F4-CD59-9DAD-294D-BE9BEC955874}" dt="2024-02-07T18:41:08.615" v="5" actId="1076"/>
      <pc:docMkLst>
        <pc:docMk/>
      </pc:docMkLst>
      <pc:sldChg chg="addSp modSp">
        <pc:chgData name="Michelle Natalia Picon Salinas" userId="S::mpicon@flar.net::2587e1e9-9f21-4b7b-b919-8ef356ce05c7" providerId="AD" clId="Web-{700054F4-CD59-9DAD-294D-BE9BEC955874}" dt="2024-02-07T18:41:08.615" v="5" actId="1076"/>
        <pc:sldMkLst>
          <pc:docMk/>
          <pc:sldMk cId="2560095932" sldId="256"/>
        </pc:sldMkLst>
      </pc:sldChg>
    </pc:docChg>
  </pc:docChgLst>
  <pc:docChgLst>
    <pc:chgData name="Antonio Candia Torres" userId="c66fc691-4246-4d53-8ff0-36beadcd7abd" providerId="ADAL" clId="{6AE2C026-F824-4846-9B21-7AE1F87ACC5A}"/>
    <pc:docChg chg="modSld">
      <pc:chgData name="Antonio Candia Torres" userId="c66fc691-4246-4d53-8ff0-36beadcd7abd" providerId="ADAL" clId="{6AE2C026-F824-4846-9B21-7AE1F87ACC5A}" dt="2025-03-01T22:16:37.133" v="1" actId="20577"/>
      <pc:docMkLst>
        <pc:docMk/>
      </pc:docMkLst>
      <pc:sldChg chg="modSp mod">
        <pc:chgData name="Antonio Candia Torres" userId="c66fc691-4246-4d53-8ff0-36beadcd7abd" providerId="ADAL" clId="{6AE2C026-F824-4846-9B21-7AE1F87ACC5A}" dt="2025-03-01T22:16:37.133" v="1" actId="20577"/>
        <pc:sldMkLst>
          <pc:docMk/>
          <pc:sldMk cId="2560095932" sldId="256"/>
        </pc:sldMkLst>
        <pc:spChg chg="mod">
          <ac:chgData name="Antonio Candia Torres" userId="c66fc691-4246-4d53-8ff0-36beadcd7abd" providerId="ADAL" clId="{6AE2C026-F824-4846-9B21-7AE1F87ACC5A}" dt="2025-03-01T22:16:37.133" v="1" actId="20577"/>
          <ac:spMkLst>
            <pc:docMk/>
            <pc:sldMk cId="2560095932" sldId="256"/>
            <ac:spMk id="13" creationId="{4181DA23-00DF-3053-7623-7E152713C390}"/>
          </ac:spMkLst>
        </pc:spChg>
      </pc:sldChg>
    </pc:docChg>
  </pc:docChgLst>
  <pc:docChgLst>
    <pc:chgData name="Antonio Candia Torres" userId="c66fc691-4246-4d53-8ff0-36beadcd7abd" providerId="ADAL" clId="{63E4733E-EF51-421F-B6AC-7790391926A1}"/>
    <pc:docChg chg="modSld">
      <pc:chgData name="Antonio Candia Torres" userId="c66fc691-4246-4d53-8ff0-36beadcd7abd" providerId="ADAL" clId="{63E4733E-EF51-421F-B6AC-7790391926A1}" dt="2025-03-02T02:38:09.831" v="0"/>
      <pc:docMkLst>
        <pc:docMk/>
      </pc:docMkLst>
      <pc:sldChg chg="modSp mod">
        <pc:chgData name="Antonio Candia Torres" userId="c66fc691-4246-4d53-8ff0-36beadcd7abd" providerId="ADAL" clId="{63E4733E-EF51-421F-B6AC-7790391926A1}" dt="2025-03-02T02:38:09.831" v="0"/>
        <pc:sldMkLst>
          <pc:docMk/>
          <pc:sldMk cId="2560095932" sldId="256"/>
        </pc:sldMkLst>
        <pc:spChg chg="mod">
          <ac:chgData name="Antonio Candia Torres" userId="c66fc691-4246-4d53-8ff0-36beadcd7abd" providerId="ADAL" clId="{63E4733E-EF51-421F-B6AC-7790391926A1}" dt="2025-03-02T02:38:09.831" v="0"/>
          <ac:spMkLst>
            <pc:docMk/>
            <pc:sldMk cId="2560095932" sldId="256"/>
            <ac:spMk id="12" creationId="{96C84AC7-4969-8F02-9E74-3F14CFFD11D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21F12-982A-496A-8F9A-89D21A1B36A8}" type="datetimeFigureOut">
              <a:rPr lang="es-CO" smtClean="0"/>
              <a:t>1/03/2025</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C23E9-CE41-4ED0-9CF6-A642F87AE259}" type="slidenum">
              <a:rPr lang="es-CO" smtClean="0"/>
              <a:t>‹#›</a:t>
            </a:fld>
            <a:endParaRPr lang="es-CO"/>
          </a:p>
        </p:txBody>
      </p:sp>
    </p:spTree>
    <p:extLst>
      <p:ext uri="{BB962C8B-B14F-4D97-AF65-F5344CB8AC3E}">
        <p14:creationId xmlns:p14="http://schemas.microsoft.com/office/powerpoint/2010/main" val="218913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oxfordartonline.com/page/wallace-collection-guid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commons.wikimedia.org/w/index.php?curid=100831"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No Hay Atajos: Aclarar que el éxito en la inversión requiere tiempo y esfuerzo; no se puede convertir a alguien en Warren Buffet de la noche a la mañana.</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2</a:t>
            </a:fld>
            <a:endParaRPr lang="es-CO"/>
          </a:p>
        </p:txBody>
      </p:sp>
    </p:spTree>
    <p:extLst>
      <p:ext uri="{BB962C8B-B14F-4D97-AF65-F5344CB8AC3E}">
        <p14:creationId xmlns:p14="http://schemas.microsoft.com/office/powerpoint/2010/main" val="723722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46213-B264-05BF-25F3-857EA5F27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4D143-ED53-B785-A26E-29DCAF370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C92808-51EA-F932-5E3A-E7492B9E26A1}"/>
              </a:ext>
            </a:extLst>
          </p:cNvPr>
          <p:cNvSpPr>
            <a:spLocks noGrp="1"/>
          </p:cNvSpPr>
          <p:nvPr>
            <p:ph type="body" idx="1"/>
          </p:nvPr>
        </p:nvSpPr>
        <p:spPr/>
        <p:txBody>
          <a:bodyPr/>
          <a:lstStyle/>
          <a:p>
            <a:r>
              <a:rPr lang="es-ES" dirty="0"/>
              <a:t>Impulsores Tácticos</a:t>
            </a:r>
          </a:p>
          <a:p>
            <a:endParaRPr lang="es-ES" dirty="0"/>
          </a:p>
          <a:p>
            <a:r>
              <a:rPr lang="es-ES" dirty="0"/>
              <a:t>Por último, tenemos los movimientos a corto plazo que llamamos tácticos. </a:t>
            </a:r>
          </a:p>
          <a:p>
            <a:endParaRPr lang="es-ES" dirty="0"/>
          </a:p>
          <a:p>
            <a:r>
              <a:rPr lang="es-ES" dirty="0"/>
              <a:t>Esto ocurre cuando buscas obtener rendimientos oportunistas durante unos días o semanas. Estos impulsores están más relacionados con el sentimiento y las noticias. </a:t>
            </a:r>
          </a:p>
          <a:p>
            <a:endParaRPr lang="es-ES" dirty="0"/>
          </a:p>
          <a:p>
            <a:r>
              <a:rPr lang="es-ES" dirty="0"/>
              <a:t>Por ejemplo, sale una noticia sobre un escándalo de una empresa y sus acciones caen un 20%. </a:t>
            </a:r>
          </a:p>
          <a:p>
            <a:endParaRPr lang="es-ES" dirty="0"/>
          </a:p>
          <a:p>
            <a:r>
              <a:rPr lang="es-ES" dirty="0"/>
              <a:t>Luego investigas y te das cuenta de que esa caída fue más emocional que representativa de la pérdida de valor real. Así que compras con la esperanza de un rebote, buscando obtener un 10% en un día o algo así."</a:t>
            </a:r>
            <a:endParaRPr lang="en-US" dirty="0"/>
          </a:p>
          <a:p>
            <a:endParaRPr lang="es-CO" dirty="0"/>
          </a:p>
        </p:txBody>
      </p:sp>
      <p:sp>
        <p:nvSpPr>
          <p:cNvPr id="4" name="Slide Number Placeholder 3">
            <a:extLst>
              <a:ext uri="{FF2B5EF4-FFF2-40B4-BE49-F238E27FC236}">
                <a16:creationId xmlns:a16="http://schemas.microsoft.com/office/drawing/2014/main" id="{C911F39C-44C9-E762-2689-56D913AE847F}"/>
              </a:ext>
            </a:extLst>
          </p:cNvPr>
          <p:cNvSpPr>
            <a:spLocks noGrp="1"/>
          </p:cNvSpPr>
          <p:nvPr>
            <p:ph type="sldNum" sz="quarter" idx="5"/>
          </p:nvPr>
        </p:nvSpPr>
        <p:spPr/>
        <p:txBody>
          <a:bodyPr/>
          <a:lstStyle/>
          <a:p>
            <a:fld id="{8D7C23E9-CE41-4ED0-9CF6-A642F87AE259}" type="slidenum">
              <a:rPr lang="es-CO" smtClean="0"/>
              <a:t>27</a:t>
            </a:fld>
            <a:endParaRPr lang="es-CO"/>
          </a:p>
        </p:txBody>
      </p:sp>
    </p:spTree>
    <p:extLst>
      <p:ext uri="{BB962C8B-B14F-4D97-AF65-F5344CB8AC3E}">
        <p14:creationId xmlns:p14="http://schemas.microsoft.com/office/powerpoint/2010/main" val="3206409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8C067-4F1A-B95C-5B04-F4CA9B2F9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FA420-7D62-3138-B1EE-0A0C17199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10429-3981-0DD9-6CFD-051685D876F1}"/>
              </a:ext>
            </a:extLst>
          </p:cNvPr>
          <p:cNvSpPr>
            <a:spLocks noGrp="1"/>
          </p:cNvSpPr>
          <p:nvPr>
            <p:ph type="body" idx="1"/>
          </p:nvPr>
        </p:nvSpPr>
        <p:spPr/>
        <p:txBody>
          <a:bodyPr/>
          <a:lstStyle/>
          <a:p>
            <a:r>
              <a:rPr lang="es-ES" dirty="0"/>
              <a:t>Impulsores Tácticos</a:t>
            </a:r>
          </a:p>
          <a:p>
            <a:endParaRPr lang="es-ES" dirty="0"/>
          </a:p>
          <a:p>
            <a:r>
              <a:rPr lang="es-ES" dirty="0"/>
              <a:t>Por último, tenemos los movimientos a corto plazo que llamamos tácticos. </a:t>
            </a:r>
          </a:p>
          <a:p>
            <a:endParaRPr lang="es-ES" dirty="0"/>
          </a:p>
          <a:p>
            <a:r>
              <a:rPr lang="es-ES" dirty="0"/>
              <a:t>Esto ocurre cuando buscas obtener rendimientos oportunistas durante unos días o semanas. Estos impulsores están más relacionados con el sentimiento y las noticias. </a:t>
            </a:r>
          </a:p>
          <a:p>
            <a:endParaRPr lang="es-ES" dirty="0"/>
          </a:p>
          <a:p>
            <a:r>
              <a:rPr lang="es-ES" dirty="0"/>
              <a:t>Por ejemplo, sale una noticia sobre un escándalo de una empresa y sus acciones caen un 20%. </a:t>
            </a:r>
          </a:p>
          <a:p>
            <a:endParaRPr lang="es-ES" dirty="0"/>
          </a:p>
          <a:p>
            <a:r>
              <a:rPr lang="es-ES" dirty="0"/>
              <a:t>Luego investigas y te das cuenta de que esa caída fue más emocional que representativa de la pérdida de valor real. Así que compras con la esperanza de un rebote, buscando obtener un 10% en un día o algo así."</a:t>
            </a:r>
            <a:endParaRPr lang="en-US" dirty="0"/>
          </a:p>
          <a:p>
            <a:endParaRPr lang="es-CO" dirty="0"/>
          </a:p>
        </p:txBody>
      </p:sp>
      <p:sp>
        <p:nvSpPr>
          <p:cNvPr id="4" name="Slide Number Placeholder 3">
            <a:extLst>
              <a:ext uri="{FF2B5EF4-FFF2-40B4-BE49-F238E27FC236}">
                <a16:creationId xmlns:a16="http://schemas.microsoft.com/office/drawing/2014/main" id="{ADFB715D-ADDC-7D7C-F1A7-7F2F806E97D2}"/>
              </a:ext>
            </a:extLst>
          </p:cNvPr>
          <p:cNvSpPr>
            <a:spLocks noGrp="1"/>
          </p:cNvSpPr>
          <p:nvPr>
            <p:ph type="sldNum" sz="quarter" idx="5"/>
          </p:nvPr>
        </p:nvSpPr>
        <p:spPr/>
        <p:txBody>
          <a:bodyPr/>
          <a:lstStyle/>
          <a:p>
            <a:fld id="{8D7C23E9-CE41-4ED0-9CF6-A642F87AE259}" type="slidenum">
              <a:rPr lang="es-CO" smtClean="0"/>
              <a:t>28</a:t>
            </a:fld>
            <a:endParaRPr lang="es-CO"/>
          </a:p>
        </p:txBody>
      </p:sp>
    </p:spTree>
    <p:extLst>
      <p:ext uri="{BB962C8B-B14F-4D97-AF65-F5344CB8AC3E}">
        <p14:creationId xmlns:p14="http://schemas.microsoft.com/office/powerpoint/2010/main" val="163088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D385-8C20-189A-C8D6-6E9C18CB2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47724-9A32-887D-BD43-B572E12F8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CA5097-8FBE-5A48-54ED-DE78A0C5EA1F}"/>
              </a:ext>
            </a:extLst>
          </p:cNvPr>
          <p:cNvSpPr>
            <a:spLocks noGrp="1"/>
          </p:cNvSpPr>
          <p:nvPr>
            <p:ph type="body" idx="1"/>
          </p:nvPr>
        </p:nvSpPr>
        <p:spPr/>
        <p:txBody>
          <a:bodyPr/>
          <a:lstStyle/>
          <a:p>
            <a:r>
              <a:rPr lang="es-ES" dirty="0"/>
              <a:t>Impulsores Tácticos</a:t>
            </a:r>
          </a:p>
          <a:p>
            <a:endParaRPr lang="es-ES" dirty="0"/>
          </a:p>
          <a:p>
            <a:r>
              <a:rPr lang="es-ES" dirty="0"/>
              <a:t>Por último, tenemos los movimientos a corto plazo que llamamos tácticos. </a:t>
            </a:r>
          </a:p>
          <a:p>
            <a:endParaRPr lang="es-ES" dirty="0"/>
          </a:p>
          <a:p>
            <a:r>
              <a:rPr lang="es-ES" dirty="0"/>
              <a:t>Esto ocurre cuando buscas obtener rendimientos oportunistas durante unos días o semanas. Estos impulsores están más relacionados con el sentimiento y las noticias. </a:t>
            </a:r>
          </a:p>
          <a:p>
            <a:endParaRPr lang="es-ES" dirty="0"/>
          </a:p>
          <a:p>
            <a:r>
              <a:rPr lang="es-ES" dirty="0"/>
              <a:t>Por ejemplo, sale una noticia sobre un escándalo de una empresa y sus acciones caen un 20%. </a:t>
            </a:r>
          </a:p>
          <a:p>
            <a:endParaRPr lang="es-ES" dirty="0"/>
          </a:p>
          <a:p>
            <a:r>
              <a:rPr lang="es-ES" dirty="0"/>
              <a:t>Luego investigas y te das cuenta de que esa caída fue más emocional que representativa de la pérdida de valor real. Así que compras con la esperanza de un rebote, buscando obtener un 10% en un día o algo así."</a:t>
            </a:r>
            <a:endParaRPr lang="en-US" dirty="0"/>
          </a:p>
          <a:p>
            <a:endParaRPr lang="es-CO" dirty="0"/>
          </a:p>
        </p:txBody>
      </p:sp>
      <p:sp>
        <p:nvSpPr>
          <p:cNvPr id="4" name="Slide Number Placeholder 3">
            <a:extLst>
              <a:ext uri="{FF2B5EF4-FFF2-40B4-BE49-F238E27FC236}">
                <a16:creationId xmlns:a16="http://schemas.microsoft.com/office/drawing/2014/main" id="{AA9B5AE2-F93D-C98F-91CB-D61961093756}"/>
              </a:ext>
            </a:extLst>
          </p:cNvPr>
          <p:cNvSpPr>
            <a:spLocks noGrp="1"/>
          </p:cNvSpPr>
          <p:nvPr>
            <p:ph type="sldNum" sz="quarter" idx="5"/>
          </p:nvPr>
        </p:nvSpPr>
        <p:spPr/>
        <p:txBody>
          <a:bodyPr/>
          <a:lstStyle/>
          <a:p>
            <a:fld id="{8D7C23E9-CE41-4ED0-9CF6-A642F87AE259}" type="slidenum">
              <a:rPr lang="es-CO" smtClean="0"/>
              <a:t>29</a:t>
            </a:fld>
            <a:endParaRPr lang="es-CO"/>
          </a:p>
        </p:txBody>
      </p:sp>
    </p:spTree>
    <p:extLst>
      <p:ext uri="{BB962C8B-B14F-4D97-AF65-F5344CB8AC3E}">
        <p14:creationId xmlns:p14="http://schemas.microsoft.com/office/powerpoint/2010/main" val="414655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0467-78C8-5DA7-2D46-B5C229634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8429B-92F9-6B4B-B559-5E6668981B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97B565-5970-A6E6-D2F7-A36E3F595E90}"/>
              </a:ext>
            </a:extLst>
          </p:cNvPr>
          <p:cNvSpPr>
            <a:spLocks noGrp="1"/>
          </p:cNvSpPr>
          <p:nvPr>
            <p:ph type="body" idx="1"/>
          </p:nvPr>
        </p:nvSpPr>
        <p:spPr/>
        <p:txBody>
          <a:bodyPr/>
          <a:lstStyle/>
          <a:p>
            <a:r>
              <a:rPr lang="es-ES" dirty="0"/>
              <a:t>Comencemos por comprender los indicadores clave que nos ayudan a medir las tendencias económicas. </a:t>
            </a:r>
          </a:p>
          <a:p>
            <a:endParaRPr lang="es-ES" dirty="0"/>
          </a:p>
          <a:p>
            <a:r>
              <a:rPr lang="es-ES" dirty="0"/>
              <a:t>Los indicadores de retraso son datos sólidos que se informan para un período pasado (</a:t>
            </a:r>
            <a:r>
              <a:rPr lang="es-ES" dirty="0" err="1"/>
              <a:t>hard</a:t>
            </a:r>
            <a:r>
              <a:rPr lang="es-ES" dirty="0"/>
              <a:t> vs </a:t>
            </a:r>
            <a:r>
              <a:rPr lang="es-ES" dirty="0" err="1"/>
              <a:t>soft</a:t>
            </a:r>
            <a:r>
              <a:rPr lang="es-ES" dirty="0"/>
              <a:t> data)</a:t>
            </a:r>
          </a:p>
          <a:p>
            <a:endParaRPr lang="es-ES" dirty="0"/>
          </a:p>
          <a:p>
            <a:r>
              <a:rPr lang="es-ES" dirty="0"/>
              <a:t>Producto Interno Bruto (PIB), inflación y empleo son tres de las variables más importantes en una economía. </a:t>
            </a:r>
          </a:p>
          <a:p>
            <a:endParaRPr lang="es-ES" dirty="0"/>
          </a:p>
          <a:p>
            <a:r>
              <a:rPr lang="es-ES" dirty="0"/>
              <a:t>Para cuando se publican, el mercado generalmente ya ha incorporado la información utilizando indicadores coincidentes y líderes.</a:t>
            </a:r>
          </a:p>
          <a:p>
            <a:endParaRPr lang="es-ES" dirty="0"/>
          </a:p>
          <a:p>
            <a:r>
              <a:rPr lang="es-ES" dirty="0"/>
              <a:t>Ejemplo: Cabe destacar que las recesiones también se anuncian con una fecha retroactiva. Para cuando una entidad respectiva (como el NBER en Estados Unidos) anuncia oficialmente una recesión, la economía generalmente ya ha superado la recesión o está cerca de hacerlo.</a:t>
            </a:r>
            <a:endParaRPr lang="en-US" dirty="0"/>
          </a:p>
          <a:p>
            <a:endParaRPr lang="es-CO" dirty="0"/>
          </a:p>
        </p:txBody>
      </p:sp>
      <p:sp>
        <p:nvSpPr>
          <p:cNvPr id="4" name="Slide Number Placeholder 3">
            <a:extLst>
              <a:ext uri="{FF2B5EF4-FFF2-40B4-BE49-F238E27FC236}">
                <a16:creationId xmlns:a16="http://schemas.microsoft.com/office/drawing/2014/main" id="{2EF9021C-CCD5-7B42-BF65-E2AF3D3C5915}"/>
              </a:ext>
            </a:extLst>
          </p:cNvPr>
          <p:cNvSpPr>
            <a:spLocks noGrp="1"/>
          </p:cNvSpPr>
          <p:nvPr>
            <p:ph type="sldNum" sz="quarter" idx="5"/>
          </p:nvPr>
        </p:nvSpPr>
        <p:spPr/>
        <p:txBody>
          <a:bodyPr/>
          <a:lstStyle/>
          <a:p>
            <a:fld id="{8D7C23E9-CE41-4ED0-9CF6-A642F87AE259}" type="slidenum">
              <a:rPr lang="es-CO" smtClean="0"/>
              <a:t>30</a:t>
            </a:fld>
            <a:endParaRPr lang="es-CO"/>
          </a:p>
        </p:txBody>
      </p:sp>
    </p:spTree>
    <p:extLst>
      <p:ext uri="{BB962C8B-B14F-4D97-AF65-F5344CB8AC3E}">
        <p14:creationId xmlns:p14="http://schemas.microsoft.com/office/powerpoint/2010/main" val="375034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8B92A-4C2A-23E3-92FA-E45D87782E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98491-44AB-1DDC-199E-AF4F6DEB4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695B0-62EB-26E5-95B3-0392B991B4B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46FBFE6-1BA5-0061-B5BB-997AF27797DA}"/>
              </a:ext>
            </a:extLst>
          </p:cNvPr>
          <p:cNvSpPr>
            <a:spLocks noGrp="1"/>
          </p:cNvSpPr>
          <p:nvPr>
            <p:ph type="sldNum" sz="quarter" idx="5"/>
          </p:nvPr>
        </p:nvSpPr>
        <p:spPr/>
        <p:txBody>
          <a:bodyPr/>
          <a:lstStyle/>
          <a:p>
            <a:fld id="{8D7C23E9-CE41-4ED0-9CF6-A642F87AE259}" type="slidenum">
              <a:rPr lang="es-CO" smtClean="0"/>
              <a:t>31</a:t>
            </a:fld>
            <a:endParaRPr lang="es-CO"/>
          </a:p>
        </p:txBody>
      </p:sp>
    </p:spTree>
    <p:extLst>
      <p:ext uri="{BB962C8B-B14F-4D97-AF65-F5344CB8AC3E}">
        <p14:creationId xmlns:p14="http://schemas.microsoft.com/office/powerpoint/2010/main" val="3718661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987AF-779B-0626-1A97-3AE3F4AD5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A8723C-E716-731C-C9FE-05A9C6CF07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39E1C-CADD-B58A-7ECD-EBC045EDC3FE}"/>
              </a:ext>
            </a:extLst>
          </p:cNvPr>
          <p:cNvSpPr>
            <a:spLocks noGrp="1"/>
          </p:cNvSpPr>
          <p:nvPr>
            <p:ph type="body" idx="1"/>
          </p:nvPr>
        </p:nvSpPr>
        <p:spPr/>
        <p:txBody>
          <a:bodyPr/>
          <a:lstStyle/>
          <a:p>
            <a:r>
              <a:rPr lang="es-ES" dirty="0"/>
              <a:t>Curva de Rendimiento: Invertirse suele preceder a recesiones y correcciones del mercado.“</a:t>
            </a:r>
          </a:p>
          <a:p>
            <a:endParaRPr lang="es-ES" dirty="0"/>
          </a:p>
          <a:p>
            <a:r>
              <a:rPr lang="es-ES" dirty="0"/>
              <a:t>GDP </a:t>
            </a:r>
            <a:r>
              <a:rPr lang="es-ES" dirty="0" err="1"/>
              <a:t>NOwcast</a:t>
            </a:r>
            <a:endParaRPr lang="es-ES" dirty="0"/>
          </a:p>
          <a:p>
            <a:endParaRPr lang="es-CO" dirty="0"/>
          </a:p>
        </p:txBody>
      </p:sp>
      <p:sp>
        <p:nvSpPr>
          <p:cNvPr id="4" name="Slide Number Placeholder 3">
            <a:extLst>
              <a:ext uri="{FF2B5EF4-FFF2-40B4-BE49-F238E27FC236}">
                <a16:creationId xmlns:a16="http://schemas.microsoft.com/office/drawing/2014/main" id="{05901740-25AD-00FC-2184-8CCE14E90AFE}"/>
              </a:ext>
            </a:extLst>
          </p:cNvPr>
          <p:cNvSpPr>
            <a:spLocks noGrp="1"/>
          </p:cNvSpPr>
          <p:nvPr>
            <p:ph type="sldNum" sz="quarter" idx="5"/>
          </p:nvPr>
        </p:nvSpPr>
        <p:spPr/>
        <p:txBody>
          <a:bodyPr/>
          <a:lstStyle/>
          <a:p>
            <a:fld id="{8D7C23E9-CE41-4ED0-9CF6-A642F87AE259}" type="slidenum">
              <a:rPr lang="es-CO" smtClean="0"/>
              <a:t>32</a:t>
            </a:fld>
            <a:endParaRPr lang="es-CO"/>
          </a:p>
        </p:txBody>
      </p:sp>
    </p:spTree>
    <p:extLst>
      <p:ext uri="{BB962C8B-B14F-4D97-AF65-F5344CB8AC3E}">
        <p14:creationId xmlns:p14="http://schemas.microsoft.com/office/powerpoint/2010/main" val="476569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75502-1D38-C513-6466-29723A270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38EF31-12C1-FD63-24F3-A1CFBF94DE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B89B9-AC01-CCDB-0B06-977222E4F42F}"/>
              </a:ext>
            </a:extLst>
          </p:cNvPr>
          <p:cNvSpPr>
            <a:spLocks noGrp="1"/>
          </p:cNvSpPr>
          <p:nvPr>
            <p:ph type="body" idx="1"/>
          </p:nvPr>
        </p:nvSpPr>
        <p:spPr/>
        <p:txBody>
          <a:bodyPr/>
          <a:lstStyle/>
          <a:p>
            <a:r>
              <a:rPr lang="es-ES" dirty="0"/>
              <a:t>Las tendencias seculares (o regímenes) generalmente se crean a través de la interacción de variables a largo plazo como:</a:t>
            </a:r>
          </a:p>
          <a:p>
            <a:r>
              <a:rPr lang="es-ES" dirty="0"/>
              <a:t> la demografía, </a:t>
            </a:r>
          </a:p>
          <a:p>
            <a:r>
              <a:rPr lang="es-ES" dirty="0"/>
              <a:t>la deuda, </a:t>
            </a:r>
          </a:p>
          <a:p>
            <a:r>
              <a:rPr lang="es-ES" dirty="0"/>
              <a:t>la tecnología, </a:t>
            </a:r>
          </a:p>
          <a:p>
            <a:r>
              <a:rPr lang="es-ES" dirty="0"/>
              <a:t>la globalización y las políticas gubernamentales a largo plazo en un país o región. </a:t>
            </a:r>
          </a:p>
          <a:p>
            <a:endParaRPr lang="es-ES" dirty="0"/>
          </a:p>
          <a:p>
            <a:r>
              <a:rPr lang="es-ES" dirty="0"/>
              <a:t>Estas son variables que no cambian mucho de un año a otro.</a:t>
            </a:r>
            <a:endParaRPr lang="en-US" dirty="0"/>
          </a:p>
          <a:p>
            <a:endParaRPr lang="es-CO" dirty="0"/>
          </a:p>
        </p:txBody>
      </p:sp>
      <p:sp>
        <p:nvSpPr>
          <p:cNvPr id="4" name="Slide Number Placeholder 3">
            <a:extLst>
              <a:ext uri="{FF2B5EF4-FFF2-40B4-BE49-F238E27FC236}">
                <a16:creationId xmlns:a16="http://schemas.microsoft.com/office/drawing/2014/main" id="{3521AA86-D20C-DB22-650E-9B53E1DBBF30}"/>
              </a:ext>
            </a:extLst>
          </p:cNvPr>
          <p:cNvSpPr>
            <a:spLocks noGrp="1"/>
          </p:cNvSpPr>
          <p:nvPr>
            <p:ph type="sldNum" sz="quarter" idx="5"/>
          </p:nvPr>
        </p:nvSpPr>
        <p:spPr/>
        <p:txBody>
          <a:bodyPr/>
          <a:lstStyle/>
          <a:p>
            <a:fld id="{8D7C23E9-CE41-4ED0-9CF6-A642F87AE259}" type="slidenum">
              <a:rPr lang="es-CO" smtClean="0"/>
              <a:t>33</a:t>
            </a:fld>
            <a:endParaRPr lang="es-CO"/>
          </a:p>
        </p:txBody>
      </p:sp>
    </p:spTree>
    <p:extLst>
      <p:ext uri="{BB962C8B-B14F-4D97-AF65-F5344CB8AC3E}">
        <p14:creationId xmlns:p14="http://schemas.microsoft.com/office/powerpoint/2010/main" val="1288741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F92EA-DCDA-028F-F0D7-D323CE389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14D73-1927-503A-3795-0D40EB296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F26EF-1552-1471-9204-ED552DD5C420}"/>
              </a:ext>
            </a:extLst>
          </p:cNvPr>
          <p:cNvSpPr>
            <a:spLocks noGrp="1"/>
          </p:cNvSpPr>
          <p:nvPr>
            <p:ph type="body" idx="1"/>
          </p:nvPr>
        </p:nvSpPr>
        <p:spPr/>
        <p:txBody>
          <a:bodyPr/>
          <a:lstStyle/>
          <a:p>
            <a:r>
              <a:rPr lang="es-ES" dirty="0"/>
              <a:t>Cuando China se unió a la Organización Mundial del Comercio (OMC) en 2001, imagina esto como si de repente añadiéramos cientos de millones de personas más a la población mundial en edad de trabajar. Fue un cambio de régimen económico masivo."</a:t>
            </a:r>
          </a:p>
          <a:p>
            <a:endParaRPr lang="es-ES" dirty="0"/>
          </a:p>
          <a:p>
            <a:r>
              <a:rPr lang="es-ES" dirty="0"/>
              <a:t>"Este período también vio un aumento significativo en los precios de las materias primas debido a la fuerte demanda global y la debilidad del dólar estadounidense. Sin embargo, aquí está el giro interesante."</a:t>
            </a:r>
          </a:p>
          <a:p>
            <a:endParaRPr lang="es-ES" dirty="0"/>
          </a:p>
          <a:p>
            <a:r>
              <a:rPr lang="es-ES" dirty="0"/>
              <a:t>"A pesar del aumento de los costos de producción, la combinación de la globalización y la tecnología hizo que estos precios más altos de insumos no siempre se tradujeran en precios más altos para los consumidores."</a:t>
            </a:r>
          </a:p>
          <a:p>
            <a:endParaRPr lang="es-ES" dirty="0"/>
          </a:p>
          <a:p>
            <a:r>
              <a:rPr lang="es-ES" dirty="0"/>
              <a:t>"Esta historia ilustra cómo los cambios en la economía global pueden tener un impacto dramático en los precios de las materias primas y en la cadena de suministro, pero también cómo la eficiencia y la competencia global pueden amortiguar el impacto en los bolsillos de los consumidores."</a:t>
            </a:r>
            <a:endParaRPr lang="en-US" dirty="0"/>
          </a:p>
          <a:p>
            <a:endParaRPr lang="es-CO" dirty="0"/>
          </a:p>
        </p:txBody>
      </p:sp>
      <p:sp>
        <p:nvSpPr>
          <p:cNvPr id="4" name="Slide Number Placeholder 3">
            <a:extLst>
              <a:ext uri="{FF2B5EF4-FFF2-40B4-BE49-F238E27FC236}">
                <a16:creationId xmlns:a16="http://schemas.microsoft.com/office/drawing/2014/main" id="{AE10CDF8-DF50-2EEF-4E4A-79D1261D4F8E}"/>
              </a:ext>
            </a:extLst>
          </p:cNvPr>
          <p:cNvSpPr>
            <a:spLocks noGrp="1"/>
          </p:cNvSpPr>
          <p:nvPr>
            <p:ph type="sldNum" sz="quarter" idx="5"/>
          </p:nvPr>
        </p:nvSpPr>
        <p:spPr/>
        <p:txBody>
          <a:bodyPr/>
          <a:lstStyle/>
          <a:p>
            <a:fld id="{8D7C23E9-CE41-4ED0-9CF6-A642F87AE259}" type="slidenum">
              <a:rPr lang="es-CO" smtClean="0"/>
              <a:t>34</a:t>
            </a:fld>
            <a:endParaRPr lang="es-CO"/>
          </a:p>
        </p:txBody>
      </p:sp>
    </p:spTree>
    <p:extLst>
      <p:ext uri="{BB962C8B-B14F-4D97-AF65-F5344CB8AC3E}">
        <p14:creationId xmlns:p14="http://schemas.microsoft.com/office/powerpoint/2010/main" val="4046591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63FC9-1655-4B62-5F82-19D327586E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68DE7-262E-7033-8B63-A205B13B85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DC86F-AC45-2E24-6740-149EFA9F9A54}"/>
              </a:ext>
            </a:extLst>
          </p:cNvPr>
          <p:cNvSpPr>
            <a:spLocks noGrp="1"/>
          </p:cNvSpPr>
          <p:nvPr>
            <p:ph type="body" idx="1"/>
          </p:nvPr>
        </p:nvSpPr>
        <p:spPr/>
        <p:txBody>
          <a:bodyPr/>
          <a:lstStyle/>
          <a:p>
            <a:r>
              <a:rPr lang="es-ES" dirty="0"/>
              <a:t>La deuda es la próxima variable importante en esta ecuación secular y a menudo es la 'panacea' preferida para contrarrestar el impacto de una demografía en deterioro."</a:t>
            </a:r>
          </a:p>
          <a:p>
            <a:endParaRPr lang="es-ES" dirty="0"/>
          </a:p>
          <a:p>
            <a:r>
              <a:rPr lang="es-ES" dirty="0"/>
              <a:t>"Si una economía aumenta sus niveles de deuda sin un crecimiento compensatorio, eventualmente esa deuda se convertirá en un lastre para la capacidad productiva del país, ya que los ingresos futuros deberán utilizarse para pagar el principal e intereses."</a:t>
            </a:r>
          </a:p>
          <a:p>
            <a:endParaRPr lang="es-ES" dirty="0"/>
          </a:p>
          <a:p>
            <a:r>
              <a:rPr lang="es-ES" dirty="0"/>
              <a:t>"Cuando la deuda no es productiva, la relación de deuda con el PIB aumenta constantemente. En algún punto (los economistas adoran debatir cuál es ese punto exacto), la carga de la deuda se convierte en un obstáculo para la economía."</a:t>
            </a:r>
          </a:p>
          <a:p>
            <a:endParaRPr lang="es-ES" dirty="0"/>
          </a:p>
          <a:p>
            <a:r>
              <a:rPr lang="es-ES" dirty="0"/>
              <a:t>"No se trata de que la deuda sea inherentemente mala, sino de cómo se utiliza.</a:t>
            </a:r>
            <a:endParaRPr lang="en-US" dirty="0"/>
          </a:p>
          <a:p>
            <a:endParaRPr lang="es-CO" dirty="0"/>
          </a:p>
        </p:txBody>
      </p:sp>
      <p:sp>
        <p:nvSpPr>
          <p:cNvPr id="4" name="Slide Number Placeholder 3">
            <a:extLst>
              <a:ext uri="{FF2B5EF4-FFF2-40B4-BE49-F238E27FC236}">
                <a16:creationId xmlns:a16="http://schemas.microsoft.com/office/drawing/2014/main" id="{183897F4-1FC7-BBA2-0A68-168C54FBFCB9}"/>
              </a:ext>
            </a:extLst>
          </p:cNvPr>
          <p:cNvSpPr>
            <a:spLocks noGrp="1"/>
          </p:cNvSpPr>
          <p:nvPr>
            <p:ph type="sldNum" sz="quarter" idx="5"/>
          </p:nvPr>
        </p:nvSpPr>
        <p:spPr/>
        <p:txBody>
          <a:bodyPr/>
          <a:lstStyle/>
          <a:p>
            <a:fld id="{8D7C23E9-CE41-4ED0-9CF6-A642F87AE259}" type="slidenum">
              <a:rPr lang="es-CO" smtClean="0"/>
              <a:t>35</a:t>
            </a:fld>
            <a:endParaRPr lang="es-CO"/>
          </a:p>
        </p:txBody>
      </p:sp>
    </p:spTree>
    <p:extLst>
      <p:ext uri="{BB962C8B-B14F-4D97-AF65-F5344CB8AC3E}">
        <p14:creationId xmlns:p14="http://schemas.microsoft.com/office/powerpoint/2010/main" val="307992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2F27D-86DC-20DF-30FF-6DD74A595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DB21B-D8B5-61DA-D7FC-BB406BBBA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77F27-AA92-57E1-E158-2E15229F6EF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11002D8B-7CC8-7CEC-0DE6-B4950E7B267F}"/>
              </a:ext>
            </a:extLst>
          </p:cNvPr>
          <p:cNvSpPr>
            <a:spLocks noGrp="1"/>
          </p:cNvSpPr>
          <p:nvPr>
            <p:ph type="sldNum" sz="quarter" idx="5"/>
          </p:nvPr>
        </p:nvSpPr>
        <p:spPr/>
        <p:txBody>
          <a:bodyPr/>
          <a:lstStyle/>
          <a:p>
            <a:fld id="{8D7C23E9-CE41-4ED0-9CF6-A642F87AE259}" type="slidenum">
              <a:rPr lang="es-CO" smtClean="0"/>
              <a:t>36</a:t>
            </a:fld>
            <a:endParaRPr lang="es-CO"/>
          </a:p>
        </p:txBody>
      </p:sp>
    </p:spTree>
    <p:extLst>
      <p:ext uri="{BB962C8B-B14F-4D97-AF65-F5344CB8AC3E}">
        <p14:creationId xmlns:p14="http://schemas.microsoft.com/office/powerpoint/2010/main" val="1669196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ES" b="1" i="0" dirty="0">
                <a:solidFill>
                  <a:srgbClr val="D1D5DB"/>
                </a:solidFill>
                <a:effectLst/>
                <a:latin typeface="Söhne"/>
              </a:rPr>
              <a:t>Dos Juegos de Tenis</a:t>
            </a:r>
            <a:r>
              <a:rPr lang="es-ES" b="0" i="0" dirty="0">
                <a:solidFill>
                  <a:srgbClr val="D1D5DB"/>
                </a:solidFill>
                <a:effectLst/>
                <a:latin typeface="Söhne"/>
              </a:rPr>
              <a:t>: Diferencia entre tenis profesional y amateur.</a:t>
            </a:r>
          </a:p>
          <a:p>
            <a:pPr algn="l">
              <a:buFont typeface="Arial" panose="020B0604020202020204" pitchFamily="34" charset="0"/>
              <a:buChar char="•"/>
            </a:pPr>
            <a:r>
              <a:rPr lang="es-ES" b="1" i="0" dirty="0">
                <a:solidFill>
                  <a:srgbClr val="D1D5DB"/>
                </a:solidFill>
                <a:effectLst/>
                <a:latin typeface="Söhne"/>
              </a:rPr>
              <a:t>Profesionales vs. Amateurs</a:t>
            </a:r>
            <a:r>
              <a:rPr lang="es-ES" b="0" i="0" dirty="0">
                <a:solidFill>
                  <a:srgbClr val="D1D5DB"/>
                </a:solidFill>
                <a:effectLst/>
                <a:latin typeface="Söhne"/>
              </a:rPr>
              <a:t>: Profesionales ganan puntos, amateurs pierden puntos.</a:t>
            </a:r>
          </a:p>
          <a:p>
            <a:pPr algn="l">
              <a:buFont typeface="Arial" panose="020B0604020202020204" pitchFamily="34" charset="0"/>
              <a:buChar char="•"/>
            </a:pPr>
            <a:r>
              <a:rPr lang="es-ES" b="1" i="0" dirty="0">
                <a:solidFill>
                  <a:srgbClr val="D1D5DB"/>
                </a:solidFill>
                <a:effectLst/>
                <a:latin typeface="Söhne"/>
              </a:rPr>
              <a:t>Acciones del Ganador</a:t>
            </a:r>
            <a:r>
              <a:rPr lang="es-ES" b="0" i="0" dirty="0">
                <a:solidFill>
                  <a:srgbClr val="D1D5DB"/>
                </a:solidFill>
                <a:effectLst/>
                <a:latin typeface="Söhne"/>
              </a:rPr>
              <a:t>: En tenis profesional, el ganador determina el resultado con precisión y habilidad.</a:t>
            </a:r>
          </a:p>
          <a:p>
            <a:pPr algn="l">
              <a:buFont typeface="Arial" panose="020B0604020202020204" pitchFamily="34" charset="0"/>
              <a:buChar char="•"/>
            </a:pPr>
            <a:r>
              <a:rPr lang="es-ES" b="1" i="0" dirty="0">
                <a:solidFill>
                  <a:srgbClr val="D1D5DB"/>
                </a:solidFill>
                <a:effectLst/>
                <a:latin typeface="Söhne"/>
              </a:rPr>
              <a:t>Errores de Amateurs</a:t>
            </a:r>
            <a:r>
              <a:rPr lang="es-ES" b="0" i="0" dirty="0">
                <a:solidFill>
                  <a:srgbClr val="D1D5DB"/>
                </a:solidFill>
                <a:effectLst/>
                <a:latin typeface="Söhne"/>
              </a:rPr>
              <a:t>: En tenis amateur, los errores son comunes y suelen decidir el juego.</a:t>
            </a:r>
          </a:p>
          <a:p>
            <a:pPr algn="l">
              <a:buFont typeface="Arial" panose="020B0604020202020204" pitchFamily="34" charset="0"/>
              <a:buChar char="•"/>
            </a:pPr>
            <a:r>
              <a:rPr lang="es-ES" b="1" i="0" dirty="0">
                <a:solidFill>
                  <a:srgbClr val="D1D5DB"/>
                </a:solidFill>
                <a:effectLst/>
                <a:latin typeface="Söhne"/>
              </a:rPr>
              <a:t>Estrategia para Amateurs</a:t>
            </a:r>
            <a:r>
              <a:rPr lang="es-ES" b="0" i="0" dirty="0">
                <a:solidFill>
                  <a:srgbClr val="D1D5DB"/>
                </a:solidFill>
                <a:effectLst/>
                <a:latin typeface="Söhne"/>
              </a:rPr>
              <a:t>: En lugar de buscar golpes espectaculares, enfocarse en devolver la pelota y permitir errores del oponente.</a:t>
            </a:r>
          </a:p>
          <a:p>
            <a:pPr algn="l">
              <a:buFont typeface="Arial" panose="020B0604020202020204" pitchFamily="34" charset="0"/>
              <a:buChar char="•"/>
            </a:pPr>
            <a:r>
              <a:rPr lang="es-ES" b="1" i="0" dirty="0">
                <a:solidFill>
                  <a:srgbClr val="D1D5DB"/>
                </a:solidFill>
                <a:effectLst/>
                <a:latin typeface="Söhne"/>
              </a:rPr>
              <a:t>Aplicación a la Inversión</a:t>
            </a:r>
            <a:r>
              <a:rPr lang="es-ES" b="0" i="0" dirty="0">
                <a:solidFill>
                  <a:srgbClr val="D1D5DB"/>
                </a:solidFill>
                <a:effectLst/>
                <a:latin typeface="Söhne"/>
              </a:rPr>
              <a:t>: En inversión, como en tenis amateur, evitar errores es clave para el éxito.</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3</a:t>
            </a:fld>
            <a:endParaRPr lang="es-CO"/>
          </a:p>
        </p:txBody>
      </p:sp>
    </p:spTree>
    <p:extLst>
      <p:ext uri="{BB962C8B-B14F-4D97-AF65-F5344CB8AC3E}">
        <p14:creationId xmlns:p14="http://schemas.microsoft.com/office/powerpoint/2010/main" val="898154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5D342-8DC6-AC21-3557-37645E80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04C40-9EA3-3CC3-9A0A-A1E59BA267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41BF9-04DD-113E-545B-FC4EF7E1374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EDA3241-3F52-DA0C-3645-C9AEE2D3B3D4}"/>
              </a:ext>
            </a:extLst>
          </p:cNvPr>
          <p:cNvSpPr>
            <a:spLocks noGrp="1"/>
          </p:cNvSpPr>
          <p:nvPr>
            <p:ph type="sldNum" sz="quarter" idx="5"/>
          </p:nvPr>
        </p:nvSpPr>
        <p:spPr/>
        <p:txBody>
          <a:bodyPr/>
          <a:lstStyle/>
          <a:p>
            <a:fld id="{8D7C23E9-CE41-4ED0-9CF6-A642F87AE259}" type="slidenum">
              <a:rPr lang="es-CO" smtClean="0"/>
              <a:t>37</a:t>
            </a:fld>
            <a:endParaRPr lang="es-CO"/>
          </a:p>
        </p:txBody>
      </p:sp>
    </p:spTree>
    <p:extLst>
      <p:ext uri="{BB962C8B-B14F-4D97-AF65-F5344CB8AC3E}">
        <p14:creationId xmlns:p14="http://schemas.microsoft.com/office/powerpoint/2010/main" val="344264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9E531-9DE2-8B9C-6F06-8C1D367CF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65739-1FDB-5C3C-E12A-C06532B6B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A28DD-C243-3D93-1989-BF3A21B64F8F}"/>
              </a:ext>
            </a:extLst>
          </p:cNvPr>
          <p:cNvSpPr>
            <a:spLocks noGrp="1"/>
          </p:cNvSpPr>
          <p:nvPr>
            <p:ph type="body" idx="1"/>
          </p:nvPr>
        </p:nvSpPr>
        <p:spPr/>
        <p:txBody>
          <a:bodyPr/>
          <a:lstStyle/>
          <a:p>
            <a:r>
              <a:rPr lang="es-ES" dirty="0"/>
              <a:t>Curva de Rendimiento: Invertirse suele preceder a recesiones y correcciones del mercado.“</a:t>
            </a:r>
          </a:p>
          <a:p>
            <a:endParaRPr lang="es-ES" dirty="0"/>
          </a:p>
          <a:p>
            <a:r>
              <a:rPr lang="es-ES" dirty="0"/>
              <a:t>GDP </a:t>
            </a:r>
            <a:r>
              <a:rPr lang="es-ES" dirty="0" err="1"/>
              <a:t>NOwcast</a:t>
            </a:r>
            <a:endParaRPr lang="es-ES" dirty="0"/>
          </a:p>
          <a:p>
            <a:endParaRPr lang="es-CO" dirty="0"/>
          </a:p>
          <a:p>
            <a:pPr>
              <a:buClr>
                <a:srgbClr val="FFC002"/>
              </a:buClr>
            </a:pPr>
            <a:r>
              <a:rPr lang="fr-FR" sz="1200" dirty="0">
                <a:solidFill>
                  <a:schemeClr val="bg1"/>
                </a:solidFill>
                <a:latin typeface="Aptos" panose="020B0004020202020204" pitchFamily="34" charset="0"/>
              </a:rPr>
              <a:t>Nicolas Poussin</a:t>
            </a:r>
          </a:p>
          <a:p>
            <a:pPr>
              <a:buClr>
                <a:srgbClr val="FFC002"/>
              </a:buClr>
            </a:pPr>
            <a:endParaRPr lang="fr-FR" sz="1200" dirty="0">
              <a:solidFill>
                <a:srgbClr val="0563C1"/>
              </a:solidFill>
              <a:latin typeface="Aptos" panose="020B0004020202020204" pitchFamily="34" charset="0"/>
              <a:hlinkClick r:id="rId3">
                <a:extLst>
                  <a:ext uri="{A12FA001-AC4F-418D-AE19-62706E023703}">
                    <ahyp:hlinkClr xmlns:ahyp="http://schemas.microsoft.com/office/drawing/2018/hyperlinkcolor" val="tx"/>
                  </a:ext>
                </a:extLst>
              </a:hlinkClick>
            </a:endParaRPr>
          </a:p>
          <a:p>
            <a:pPr>
              <a:buClr>
                <a:srgbClr val="FFC002"/>
              </a:buClr>
            </a:pPr>
            <a:r>
              <a:rPr lang="fr-FR" sz="1200" dirty="0">
                <a:solidFill>
                  <a:srgbClr val="FFCC00"/>
                </a:solidFill>
                <a:latin typeface="Aptos" panose="020B0004020202020204" pitchFamily="34" charset="0"/>
                <a:hlinkClick r:id="rId3">
                  <a:extLst>
                    <a:ext uri="{A12FA001-AC4F-418D-AE19-62706E023703}">
                      <ahyp:hlinkClr xmlns:ahyp="http://schemas.microsoft.com/office/drawing/2018/hyperlinkcolor" val="tx"/>
                    </a:ext>
                  </a:extLst>
                </a:hlinkClick>
              </a:rPr>
              <a:t>https://www.oxfordartonline.com/page/wallace-collection-guide</a:t>
            </a:r>
            <a:endParaRPr lang="fr-FR" sz="1200" dirty="0">
              <a:solidFill>
                <a:srgbClr val="FFCC00"/>
              </a:solidFill>
              <a:latin typeface="Aptos" panose="020B0004020202020204" pitchFamily="34" charset="0"/>
            </a:endParaRPr>
          </a:p>
          <a:p>
            <a:pPr>
              <a:buClr>
                <a:srgbClr val="FFC002"/>
              </a:buClr>
            </a:pPr>
            <a:endParaRPr lang="fr-FR" sz="1200" dirty="0">
              <a:solidFill>
                <a:srgbClr val="FFCC00"/>
              </a:solidFill>
              <a:latin typeface="Aptos" panose="020B0004020202020204" pitchFamily="34" charset="0"/>
            </a:endParaRPr>
          </a:p>
          <a:p>
            <a:pPr>
              <a:buClr>
                <a:srgbClr val="FFC002"/>
              </a:buClr>
            </a:pPr>
            <a:r>
              <a:rPr lang="fr-FR" sz="1200" dirty="0">
                <a:solidFill>
                  <a:srgbClr val="FFCC00"/>
                </a:solidFill>
                <a:latin typeface="Aptos" panose="020B0004020202020204" pitchFamily="34" charset="0"/>
                <a:hlinkClick r:id="rId4">
                  <a:extLst>
                    <a:ext uri="{A12FA001-AC4F-418D-AE19-62706E023703}">
                      <ahyp:hlinkClr xmlns:ahyp="http://schemas.microsoft.com/office/drawing/2018/hyperlinkcolor" val="tx"/>
                    </a:ext>
                  </a:extLst>
                </a:hlinkClick>
              </a:rPr>
              <a:t>https://commons.wikimedia.org/w/index.php?curid=100831</a:t>
            </a:r>
            <a:endParaRPr lang="fr-FR" sz="1200" dirty="0">
              <a:solidFill>
                <a:srgbClr val="FFCC00"/>
              </a:solidFill>
              <a:latin typeface="Aptos" panose="020B0004020202020204" pitchFamily="34" charset="0"/>
            </a:endParaRPr>
          </a:p>
          <a:p>
            <a:endParaRPr lang="es-CO" dirty="0"/>
          </a:p>
        </p:txBody>
      </p:sp>
      <p:sp>
        <p:nvSpPr>
          <p:cNvPr id="4" name="Slide Number Placeholder 3">
            <a:extLst>
              <a:ext uri="{FF2B5EF4-FFF2-40B4-BE49-F238E27FC236}">
                <a16:creationId xmlns:a16="http://schemas.microsoft.com/office/drawing/2014/main" id="{A0299AA7-0FEA-D30E-37A5-4E40532FA17A}"/>
              </a:ext>
            </a:extLst>
          </p:cNvPr>
          <p:cNvSpPr>
            <a:spLocks noGrp="1"/>
          </p:cNvSpPr>
          <p:nvPr>
            <p:ph type="sldNum" sz="quarter" idx="5"/>
          </p:nvPr>
        </p:nvSpPr>
        <p:spPr/>
        <p:txBody>
          <a:bodyPr/>
          <a:lstStyle/>
          <a:p>
            <a:fld id="{8D7C23E9-CE41-4ED0-9CF6-A642F87AE259}" type="slidenum">
              <a:rPr lang="es-CO" smtClean="0"/>
              <a:t>38</a:t>
            </a:fld>
            <a:endParaRPr lang="es-CO"/>
          </a:p>
        </p:txBody>
      </p:sp>
    </p:spTree>
    <p:extLst>
      <p:ext uri="{BB962C8B-B14F-4D97-AF65-F5344CB8AC3E}">
        <p14:creationId xmlns:p14="http://schemas.microsoft.com/office/powerpoint/2010/main" val="2754230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93D87-C3E2-73DF-8D2F-9C010662B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1BCEB7-C762-54F2-F932-0DDEE742B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53A23-5B7B-5E2F-1B37-E225BD3A7DBC}"/>
              </a:ext>
            </a:extLst>
          </p:cNvPr>
          <p:cNvSpPr>
            <a:spLocks noGrp="1"/>
          </p:cNvSpPr>
          <p:nvPr>
            <p:ph type="body" idx="1"/>
          </p:nvPr>
        </p:nvSpPr>
        <p:spPr/>
        <p:txBody>
          <a:bodyPr/>
          <a:lstStyle/>
          <a:p>
            <a:r>
              <a:rPr lang="es-ES" dirty="0"/>
              <a:t>Esta es una cita excelente por muchas razones, pero principalmente porque de manera elocuente expone los puntos que hemos estado tratando de transmitir a lo largo de esta sección: </a:t>
            </a:r>
          </a:p>
          <a:p>
            <a:r>
              <a:rPr lang="es-ES" dirty="0"/>
              <a:t>El hecho de que tengas una visión secular sobre variables como la demografía, la deuda, la tecnología y otras, no significa que una tendencia no pueda ir en contra de esa visión durante años debido a fuerzas cíclicas.</a:t>
            </a:r>
          </a:p>
          <a:p>
            <a:r>
              <a:rPr lang="es-ES" dirty="0"/>
              <a:t>Como punto de partida, cuando hablamos de tendencias cíclicas, nos referimos a las fluctuaciones en el crecimiento de la economía (PIB), a lo que llamamos el ciclo económico.</a:t>
            </a:r>
          </a:p>
          <a:p>
            <a:r>
              <a:rPr lang="es-ES" dirty="0"/>
              <a:t>En su versión más estilizada, se asemeja a algo como esto.</a:t>
            </a:r>
            <a:endParaRPr lang="en-US" dirty="0"/>
          </a:p>
          <a:p>
            <a:endParaRPr lang="es-CO" dirty="0"/>
          </a:p>
        </p:txBody>
      </p:sp>
      <p:sp>
        <p:nvSpPr>
          <p:cNvPr id="4" name="Slide Number Placeholder 3">
            <a:extLst>
              <a:ext uri="{FF2B5EF4-FFF2-40B4-BE49-F238E27FC236}">
                <a16:creationId xmlns:a16="http://schemas.microsoft.com/office/drawing/2014/main" id="{CE29B67A-FE5D-928A-C814-E2F88F3C800A}"/>
              </a:ext>
            </a:extLst>
          </p:cNvPr>
          <p:cNvSpPr>
            <a:spLocks noGrp="1"/>
          </p:cNvSpPr>
          <p:nvPr>
            <p:ph type="sldNum" sz="quarter" idx="5"/>
          </p:nvPr>
        </p:nvSpPr>
        <p:spPr/>
        <p:txBody>
          <a:bodyPr/>
          <a:lstStyle/>
          <a:p>
            <a:fld id="{8D7C23E9-CE41-4ED0-9CF6-A642F87AE259}" type="slidenum">
              <a:rPr lang="es-CO" smtClean="0"/>
              <a:t>39</a:t>
            </a:fld>
            <a:endParaRPr lang="es-CO"/>
          </a:p>
        </p:txBody>
      </p:sp>
    </p:spTree>
    <p:extLst>
      <p:ext uri="{BB962C8B-B14F-4D97-AF65-F5344CB8AC3E}">
        <p14:creationId xmlns:p14="http://schemas.microsoft.com/office/powerpoint/2010/main" val="220823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E5139-DBAF-364B-093E-913ED0AD7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45D0F-F675-A966-D93D-5EC9E07C2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7D381-CF5E-94D1-4091-0630CF1290B0}"/>
              </a:ext>
            </a:extLst>
          </p:cNvPr>
          <p:cNvSpPr>
            <a:spLocks noGrp="1"/>
          </p:cNvSpPr>
          <p:nvPr>
            <p:ph type="body" idx="1"/>
          </p:nvPr>
        </p:nvSpPr>
        <p:spPr/>
        <p:txBody>
          <a:bodyPr/>
          <a:lstStyle/>
          <a:p>
            <a:r>
              <a:rPr lang="es-ES" dirty="0"/>
              <a:t>La importancia para nosotros como inversionistas radica en que, por lo general, diferentes activos y sectores se comportan de manera diferente en cada una de estas fases individuales.</a:t>
            </a:r>
          </a:p>
          <a:p>
            <a:r>
              <a:rPr lang="es-ES" dirty="0"/>
              <a:t>Por ejemplo, en la fase inicial del proceso de expansión, es posible que los sectores de acciones cíclicas, como industriales o materiales básicos, superen debido a su sensibilidad a la economía. </a:t>
            </a:r>
          </a:p>
          <a:p>
            <a:r>
              <a:rPr lang="es-ES" dirty="0"/>
              <a:t>Defensivos </a:t>
            </a:r>
            <a:r>
              <a:rPr lang="es-ES" dirty="0" err="1"/>
              <a:t>Utilities</a:t>
            </a:r>
            <a:endParaRPr lang="es-ES" dirty="0"/>
          </a:p>
          <a:p>
            <a:r>
              <a:rPr lang="es-ES" dirty="0"/>
              <a:t>Sectores como bienes de lujo</a:t>
            </a:r>
          </a:p>
          <a:p>
            <a:endParaRPr lang="es-ES" dirty="0"/>
          </a:p>
          <a:p>
            <a:r>
              <a:rPr lang="es-ES" dirty="0"/>
              <a:t>En promedio, el ciclo económico de Estados Unidos (marcado desde una recesión hasta otra) ha durado alrededor de siete años, con ciclos más recientes desde la década de 1980 que llegaron a durar más de diez años.</a:t>
            </a:r>
          </a:p>
          <a:p>
            <a:r>
              <a:rPr lang="es-ES" dirty="0"/>
              <a:t>Y, por el contrario, los ciclos fueron mucho más cortos durante el régimen secular de inflación de la década de 1970.</a:t>
            </a:r>
            <a:endParaRPr lang="en-US" dirty="0"/>
          </a:p>
          <a:p>
            <a:endParaRPr lang="es-CO" dirty="0"/>
          </a:p>
        </p:txBody>
      </p:sp>
      <p:sp>
        <p:nvSpPr>
          <p:cNvPr id="4" name="Slide Number Placeholder 3">
            <a:extLst>
              <a:ext uri="{FF2B5EF4-FFF2-40B4-BE49-F238E27FC236}">
                <a16:creationId xmlns:a16="http://schemas.microsoft.com/office/drawing/2014/main" id="{35DC59AB-ABF7-970E-B99B-53CB07169513}"/>
              </a:ext>
            </a:extLst>
          </p:cNvPr>
          <p:cNvSpPr>
            <a:spLocks noGrp="1"/>
          </p:cNvSpPr>
          <p:nvPr>
            <p:ph type="sldNum" sz="quarter" idx="5"/>
          </p:nvPr>
        </p:nvSpPr>
        <p:spPr/>
        <p:txBody>
          <a:bodyPr/>
          <a:lstStyle/>
          <a:p>
            <a:fld id="{8D7C23E9-CE41-4ED0-9CF6-A642F87AE259}" type="slidenum">
              <a:rPr lang="es-CO" smtClean="0"/>
              <a:t>40</a:t>
            </a:fld>
            <a:endParaRPr lang="es-CO"/>
          </a:p>
        </p:txBody>
      </p:sp>
    </p:spTree>
    <p:extLst>
      <p:ext uri="{BB962C8B-B14F-4D97-AF65-F5344CB8AC3E}">
        <p14:creationId xmlns:p14="http://schemas.microsoft.com/office/powerpoint/2010/main" val="2052456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CCFF9-A88C-47A3-8286-8CB34906A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AAA48-5E1B-FADD-6BA0-A5044566F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89C06-E54E-51A7-EF21-4DF75D452C31}"/>
              </a:ext>
            </a:extLst>
          </p:cNvPr>
          <p:cNvSpPr>
            <a:spLocks noGrp="1"/>
          </p:cNvSpPr>
          <p:nvPr>
            <p:ph type="body" idx="1"/>
          </p:nvPr>
        </p:nvSpPr>
        <p:spPr/>
        <p:txBody>
          <a:bodyPr/>
          <a:lstStyle/>
          <a:p>
            <a:r>
              <a:rPr lang="es-ES" dirty="0"/>
              <a:t>La importancia para nosotros como inversionistas radica en que, por lo general, diferentes activos y sectores se comportan de manera diferente en cada una de estas fases individuales.</a:t>
            </a:r>
          </a:p>
          <a:p>
            <a:r>
              <a:rPr lang="es-ES" dirty="0"/>
              <a:t>Por ejemplo, en la fase inicial del proceso de expansión, es posible que los sectores de acciones cíclicas, como industriales o materiales básicos, superen debido a su sensibilidad a la economía. </a:t>
            </a:r>
          </a:p>
          <a:p>
            <a:r>
              <a:rPr lang="es-ES" dirty="0"/>
              <a:t>Defensivos </a:t>
            </a:r>
            <a:r>
              <a:rPr lang="es-ES" dirty="0" err="1"/>
              <a:t>Utilities</a:t>
            </a:r>
            <a:endParaRPr lang="es-ES" dirty="0"/>
          </a:p>
          <a:p>
            <a:r>
              <a:rPr lang="es-ES" dirty="0"/>
              <a:t>Sectores como bienes de lujo</a:t>
            </a:r>
          </a:p>
          <a:p>
            <a:endParaRPr lang="es-ES" dirty="0"/>
          </a:p>
          <a:p>
            <a:r>
              <a:rPr lang="es-ES" dirty="0"/>
              <a:t>En promedio, el ciclo económico de Estados Unidos (marcado desde una recesión hasta otra) ha durado alrededor de siete años, con ciclos más recientes desde la década de 1980 que llegaron a durar más de diez años.</a:t>
            </a:r>
          </a:p>
          <a:p>
            <a:r>
              <a:rPr lang="es-ES" dirty="0"/>
              <a:t>Y, por el contrario, los ciclos fueron mucho más cortos durante el régimen secular de inflación de la década de 1970.</a:t>
            </a:r>
            <a:endParaRPr lang="en-US" dirty="0"/>
          </a:p>
          <a:p>
            <a:endParaRPr lang="es-CO" dirty="0"/>
          </a:p>
        </p:txBody>
      </p:sp>
      <p:sp>
        <p:nvSpPr>
          <p:cNvPr id="4" name="Slide Number Placeholder 3">
            <a:extLst>
              <a:ext uri="{FF2B5EF4-FFF2-40B4-BE49-F238E27FC236}">
                <a16:creationId xmlns:a16="http://schemas.microsoft.com/office/drawing/2014/main" id="{2C38CEFC-4360-5D28-BE6F-21ABE17CFD35}"/>
              </a:ext>
            </a:extLst>
          </p:cNvPr>
          <p:cNvSpPr>
            <a:spLocks noGrp="1"/>
          </p:cNvSpPr>
          <p:nvPr>
            <p:ph type="sldNum" sz="quarter" idx="5"/>
          </p:nvPr>
        </p:nvSpPr>
        <p:spPr/>
        <p:txBody>
          <a:bodyPr/>
          <a:lstStyle/>
          <a:p>
            <a:fld id="{8D7C23E9-CE41-4ED0-9CF6-A642F87AE259}" type="slidenum">
              <a:rPr lang="es-CO" smtClean="0"/>
              <a:t>41</a:t>
            </a:fld>
            <a:endParaRPr lang="es-CO"/>
          </a:p>
        </p:txBody>
      </p:sp>
    </p:spTree>
    <p:extLst>
      <p:ext uri="{BB962C8B-B14F-4D97-AF65-F5344CB8AC3E}">
        <p14:creationId xmlns:p14="http://schemas.microsoft.com/office/powerpoint/2010/main" val="2888352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B9E6D-E784-C27D-C669-129363804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BFCC10-B89D-42AA-1FDE-C1BECC2E8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7018F-7269-20EB-920B-C527DAEBB576}"/>
              </a:ext>
            </a:extLst>
          </p:cNvPr>
          <p:cNvSpPr>
            <a:spLocks noGrp="1"/>
          </p:cNvSpPr>
          <p:nvPr>
            <p:ph type="body" idx="1"/>
          </p:nvPr>
        </p:nvSpPr>
        <p:spPr/>
        <p:txBody>
          <a:bodyPr/>
          <a:lstStyle/>
          <a:p>
            <a:r>
              <a:rPr lang="es-ES" dirty="0"/>
              <a:t>La importancia para nosotros como inversionistas radica en que, por lo general, diferentes activos y sectores se comportan de manera diferente en cada una de estas fases individuales.</a:t>
            </a:r>
          </a:p>
          <a:p>
            <a:r>
              <a:rPr lang="es-ES" dirty="0"/>
              <a:t>Por ejemplo, en la fase inicial del proceso de expansión, es posible que los sectores de acciones cíclicas, como industriales o materiales básicos, superen debido a su sensibilidad a la economía. </a:t>
            </a:r>
          </a:p>
          <a:p>
            <a:r>
              <a:rPr lang="es-ES" dirty="0"/>
              <a:t>Defensivos </a:t>
            </a:r>
            <a:r>
              <a:rPr lang="es-ES" dirty="0" err="1"/>
              <a:t>Utilities</a:t>
            </a:r>
            <a:endParaRPr lang="es-ES" dirty="0"/>
          </a:p>
          <a:p>
            <a:r>
              <a:rPr lang="es-ES" dirty="0"/>
              <a:t>Sectores como bienes de lujo</a:t>
            </a:r>
          </a:p>
          <a:p>
            <a:endParaRPr lang="es-ES" dirty="0"/>
          </a:p>
          <a:p>
            <a:r>
              <a:rPr lang="es-ES" dirty="0"/>
              <a:t>En promedio, el ciclo económico de Estados Unidos (marcado desde una recesión hasta otra) ha durado alrededor de siete años, con ciclos más recientes desde la década de 1980 que llegaron a durar más de diez años.</a:t>
            </a:r>
          </a:p>
          <a:p>
            <a:r>
              <a:rPr lang="es-ES" dirty="0"/>
              <a:t>Y, por el contrario, los ciclos fueron mucho más cortos durante el régimen secular de inflación de la década de 1970.</a:t>
            </a:r>
            <a:endParaRPr lang="en-US" dirty="0"/>
          </a:p>
          <a:p>
            <a:endParaRPr lang="es-CO" dirty="0"/>
          </a:p>
        </p:txBody>
      </p:sp>
      <p:sp>
        <p:nvSpPr>
          <p:cNvPr id="4" name="Slide Number Placeholder 3">
            <a:extLst>
              <a:ext uri="{FF2B5EF4-FFF2-40B4-BE49-F238E27FC236}">
                <a16:creationId xmlns:a16="http://schemas.microsoft.com/office/drawing/2014/main" id="{12B1354C-7F42-7643-4C7F-2B2093C0EF2D}"/>
              </a:ext>
            </a:extLst>
          </p:cNvPr>
          <p:cNvSpPr>
            <a:spLocks noGrp="1"/>
          </p:cNvSpPr>
          <p:nvPr>
            <p:ph type="sldNum" sz="quarter" idx="5"/>
          </p:nvPr>
        </p:nvSpPr>
        <p:spPr/>
        <p:txBody>
          <a:bodyPr/>
          <a:lstStyle/>
          <a:p>
            <a:fld id="{8D7C23E9-CE41-4ED0-9CF6-A642F87AE259}" type="slidenum">
              <a:rPr lang="es-CO" smtClean="0"/>
              <a:t>42</a:t>
            </a:fld>
            <a:endParaRPr lang="es-CO"/>
          </a:p>
        </p:txBody>
      </p:sp>
    </p:spTree>
    <p:extLst>
      <p:ext uri="{BB962C8B-B14F-4D97-AF65-F5344CB8AC3E}">
        <p14:creationId xmlns:p14="http://schemas.microsoft.com/office/powerpoint/2010/main" val="4271911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2630E-E8BF-592B-5542-58E169D9B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1A5F8-048F-706F-3AA6-7054BF27E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B320C-858E-0198-E53D-5FC308068DF9}"/>
              </a:ext>
            </a:extLst>
          </p:cNvPr>
          <p:cNvSpPr>
            <a:spLocks noGrp="1"/>
          </p:cNvSpPr>
          <p:nvPr>
            <p:ph type="body" idx="1"/>
          </p:nvPr>
        </p:nvSpPr>
        <p:spPr/>
        <p:txBody>
          <a:bodyPr/>
          <a:lstStyle/>
          <a:p>
            <a:r>
              <a:rPr lang="es-ES" dirty="0"/>
              <a:t>En Estados Unidos, el Instituto de Gestión de Suministros (ISM, por sus siglas en inglés) proporciona los informes mensuales del PMI. Este índice es ampliamente seguido por analistas y economistas como un indicador clave de la salud y el rendimiento de la economía, ya que ofrece una visión de la actividad empresarial y las expectativas de los gerentes de compras en diferentes sectores. Los informes mensuales del PMI pueden influir en las decisiones de inversión y en la evaluación de las condiciones económicas actuales.</a:t>
            </a:r>
          </a:p>
          <a:p>
            <a:endParaRPr lang="es-ES" dirty="0"/>
          </a:p>
          <a:p>
            <a:endParaRPr lang="es-ES" dirty="0"/>
          </a:p>
          <a:p>
            <a:r>
              <a:rPr lang="es-ES" dirty="0"/>
              <a:t>El número principal del PMI se encuentra en un rango de 0 a 100. Un número por encima de 50 indica una mejora en la actividad, 50 indica que no hay cambios, y por debajo de 50 significa que la actividad está empeorando. Cuanto más alto (o más bajo) sea el número, mayor será el sentimiento positivo (o negativo) en comparación con la neutralidad. En resumen, el PMI se utiliza como indicador de la dirección y el vigor de la actividad económica en un momento dado.</a:t>
            </a:r>
            <a:endParaRPr lang="en-US" dirty="0"/>
          </a:p>
          <a:p>
            <a:endParaRPr lang="es-CO" dirty="0"/>
          </a:p>
        </p:txBody>
      </p:sp>
      <p:sp>
        <p:nvSpPr>
          <p:cNvPr id="4" name="Slide Number Placeholder 3">
            <a:extLst>
              <a:ext uri="{FF2B5EF4-FFF2-40B4-BE49-F238E27FC236}">
                <a16:creationId xmlns:a16="http://schemas.microsoft.com/office/drawing/2014/main" id="{92E22A3B-B3F3-8853-F3F2-6ACC1B528596}"/>
              </a:ext>
            </a:extLst>
          </p:cNvPr>
          <p:cNvSpPr>
            <a:spLocks noGrp="1"/>
          </p:cNvSpPr>
          <p:nvPr>
            <p:ph type="sldNum" sz="quarter" idx="5"/>
          </p:nvPr>
        </p:nvSpPr>
        <p:spPr/>
        <p:txBody>
          <a:bodyPr/>
          <a:lstStyle/>
          <a:p>
            <a:fld id="{8D7C23E9-CE41-4ED0-9CF6-A642F87AE259}" type="slidenum">
              <a:rPr lang="es-CO" smtClean="0"/>
              <a:t>43</a:t>
            </a:fld>
            <a:endParaRPr lang="es-CO"/>
          </a:p>
        </p:txBody>
      </p:sp>
    </p:spTree>
    <p:extLst>
      <p:ext uri="{BB962C8B-B14F-4D97-AF65-F5344CB8AC3E}">
        <p14:creationId xmlns:p14="http://schemas.microsoft.com/office/powerpoint/2010/main" val="1920070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31B35-68E0-EC9C-149B-822126967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7BC64-0744-DFF4-75A8-F49FC592E9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FD5C6-8050-FFA0-96C3-E874720DC39F}"/>
              </a:ext>
            </a:extLst>
          </p:cNvPr>
          <p:cNvSpPr>
            <a:spLocks noGrp="1"/>
          </p:cNvSpPr>
          <p:nvPr>
            <p:ph type="body" idx="1"/>
          </p:nvPr>
        </p:nvSpPr>
        <p:spPr/>
        <p:txBody>
          <a:bodyPr/>
          <a:lstStyle/>
          <a:p>
            <a:r>
              <a:rPr lang="es-ES" dirty="0"/>
              <a:t>En Estados Unidos, el Instituto de Gestión de Suministros (ISM, por sus siglas en inglés) proporciona los informes mensuales del PMI. Este índice es ampliamente seguido por analistas y economistas como un indicador clave de la salud y el rendimiento de la economía, ya que ofrece una visión de la actividad empresarial y las expectativas de los gerentes de compras en diferentes sectores. Los informes mensuales del PMI pueden influir en las decisiones de inversión y en la evaluación de las condiciones económicas actuales.</a:t>
            </a:r>
          </a:p>
          <a:p>
            <a:endParaRPr lang="es-ES" dirty="0"/>
          </a:p>
          <a:p>
            <a:endParaRPr lang="es-ES" dirty="0"/>
          </a:p>
          <a:p>
            <a:r>
              <a:rPr lang="es-ES" dirty="0"/>
              <a:t>El número principal del PMI se encuentra en un rango de 0 a 100. Un número por encima de 50 indica una mejora en la actividad, 50 indica que no hay cambios, y por debajo de 50 significa que la actividad está empeorando. Cuanto más alto (o más bajo) sea el número, mayor será el sentimiento positivo (o negativo) en comparación con la neutralidad. En resumen, el PMI se utiliza como indicador de la dirección y el vigor de la actividad económica en un momento dado.</a:t>
            </a:r>
            <a:endParaRPr lang="en-US" dirty="0"/>
          </a:p>
          <a:p>
            <a:endParaRPr lang="es-CO" dirty="0"/>
          </a:p>
        </p:txBody>
      </p:sp>
      <p:sp>
        <p:nvSpPr>
          <p:cNvPr id="4" name="Slide Number Placeholder 3">
            <a:extLst>
              <a:ext uri="{FF2B5EF4-FFF2-40B4-BE49-F238E27FC236}">
                <a16:creationId xmlns:a16="http://schemas.microsoft.com/office/drawing/2014/main" id="{408A9A15-EDF3-BAEB-3AB1-78654CBC2336}"/>
              </a:ext>
            </a:extLst>
          </p:cNvPr>
          <p:cNvSpPr>
            <a:spLocks noGrp="1"/>
          </p:cNvSpPr>
          <p:nvPr>
            <p:ph type="sldNum" sz="quarter" idx="5"/>
          </p:nvPr>
        </p:nvSpPr>
        <p:spPr/>
        <p:txBody>
          <a:bodyPr/>
          <a:lstStyle/>
          <a:p>
            <a:fld id="{8D7C23E9-CE41-4ED0-9CF6-A642F87AE259}" type="slidenum">
              <a:rPr lang="es-CO" smtClean="0"/>
              <a:t>44</a:t>
            </a:fld>
            <a:endParaRPr lang="es-CO"/>
          </a:p>
        </p:txBody>
      </p:sp>
    </p:spTree>
    <p:extLst>
      <p:ext uri="{BB962C8B-B14F-4D97-AF65-F5344CB8AC3E}">
        <p14:creationId xmlns:p14="http://schemas.microsoft.com/office/powerpoint/2010/main" val="1651942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D3E6B-21CD-98C8-A61B-F5FD1F747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3BB03-8561-10C1-362B-EE8D9440D4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CC1842-7EC3-D729-B59C-D2F7006B8BFD}"/>
              </a:ext>
            </a:extLst>
          </p:cNvPr>
          <p:cNvSpPr>
            <a:spLocks noGrp="1"/>
          </p:cNvSpPr>
          <p:nvPr>
            <p:ph type="body" idx="1"/>
          </p:nvPr>
        </p:nvSpPr>
        <p:spPr/>
        <p:txBody>
          <a:bodyPr/>
          <a:lstStyle/>
          <a:p>
            <a:r>
              <a:rPr lang="es-ES" dirty="0"/>
              <a:t>En Estados Unidos, el Instituto de Gestión de Suministros (ISM, por sus siglas en inglés) proporciona los informes mensuales del PMI. Este índice es ampliamente seguido por analistas y economistas como un indicador clave de la salud y el rendimiento de la economía, ya que ofrece una visión de la actividad empresarial y las expectativas de los gerentes de compras en diferentes sectores. Los informes mensuales del PMI pueden influir en las decisiones de inversión y en la evaluación de las condiciones económicas actuales.</a:t>
            </a:r>
          </a:p>
          <a:p>
            <a:endParaRPr lang="es-ES" dirty="0"/>
          </a:p>
          <a:p>
            <a:endParaRPr lang="es-ES" dirty="0"/>
          </a:p>
          <a:p>
            <a:r>
              <a:rPr lang="es-ES" dirty="0"/>
              <a:t>El número principal del PMI se encuentra en un rango de 0 a 100. Un número por encima de 50 indica una mejora en la actividad, 50 indica que no hay cambios, y por debajo de 50 significa que la actividad está empeorando. Cuanto más alto (o más bajo) sea el número, mayor será el sentimiento positivo (o negativo) en comparación con la neutralidad. En resumen, el PMI se utiliza como indicador de la dirección y el vigor de la actividad económica en un momento dado.</a:t>
            </a:r>
            <a:endParaRPr lang="en-US" dirty="0"/>
          </a:p>
          <a:p>
            <a:endParaRPr lang="es-CO" dirty="0"/>
          </a:p>
        </p:txBody>
      </p:sp>
      <p:sp>
        <p:nvSpPr>
          <p:cNvPr id="4" name="Slide Number Placeholder 3">
            <a:extLst>
              <a:ext uri="{FF2B5EF4-FFF2-40B4-BE49-F238E27FC236}">
                <a16:creationId xmlns:a16="http://schemas.microsoft.com/office/drawing/2014/main" id="{908D1B27-E951-F2E4-3717-F1187F1A0F87}"/>
              </a:ext>
            </a:extLst>
          </p:cNvPr>
          <p:cNvSpPr>
            <a:spLocks noGrp="1"/>
          </p:cNvSpPr>
          <p:nvPr>
            <p:ph type="sldNum" sz="quarter" idx="5"/>
          </p:nvPr>
        </p:nvSpPr>
        <p:spPr/>
        <p:txBody>
          <a:bodyPr/>
          <a:lstStyle/>
          <a:p>
            <a:fld id="{8D7C23E9-CE41-4ED0-9CF6-A642F87AE259}" type="slidenum">
              <a:rPr lang="es-CO" smtClean="0"/>
              <a:t>45</a:t>
            </a:fld>
            <a:endParaRPr lang="es-CO"/>
          </a:p>
        </p:txBody>
      </p:sp>
    </p:spTree>
    <p:extLst>
      <p:ext uri="{BB962C8B-B14F-4D97-AF65-F5344CB8AC3E}">
        <p14:creationId xmlns:p14="http://schemas.microsoft.com/office/powerpoint/2010/main" val="3126796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A0801-3215-6E7B-2D30-7C7C41877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94B4E-7B8B-B7C4-3A5B-393F54203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76D28-51A4-827C-794D-EC7651DAF86F}"/>
              </a:ext>
            </a:extLst>
          </p:cNvPr>
          <p:cNvSpPr>
            <a:spLocks noGrp="1"/>
          </p:cNvSpPr>
          <p:nvPr>
            <p:ph type="body" idx="1"/>
          </p:nvPr>
        </p:nvSpPr>
        <p:spPr/>
        <p:txBody>
          <a:bodyPr/>
          <a:lstStyle/>
          <a:p>
            <a:r>
              <a:rPr lang="es-ES" dirty="0"/>
              <a:t>Los responsables de la política económica constantemente ajustan las herramientas disponibles en su caja de herramientas, como las tasas de interés, el balance del banco central y la política fiscal (gasto deficitario), con el objetivo de prolongar un período de crecimiento o estimular una recuperación de una recesión.</a:t>
            </a:r>
          </a:p>
          <a:p>
            <a:endParaRPr lang="es-ES" dirty="0"/>
          </a:p>
          <a:p>
            <a:r>
              <a:rPr lang="es-ES" dirty="0"/>
              <a:t>Lo que suelen intentar hacer es flexibilizar o endurecer las condiciones financieras, con la esperanza de lograr un crecimiento económico más suave sin grandes oscilaciones cíclicas. </a:t>
            </a:r>
          </a:p>
          <a:p>
            <a:endParaRPr lang="es-ES" dirty="0"/>
          </a:p>
          <a:p>
            <a:r>
              <a:rPr lang="es-ES" dirty="0"/>
              <a:t>Sin embargo, lo que a menudo sucede es lo contrario: condiciones extra flexibles que conducen a un crédito abundante, lo que agrava las fases de crecimiento y hace que las recesiones sean más severas.</a:t>
            </a:r>
            <a:endParaRPr lang="en-US" dirty="0"/>
          </a:p>
          <a:p>
            <a:endParaRPr lang="es-ES" dirty="0"/>
          </a:p>
          <a:p>
            <a:endParaRPr lang="es-ES" dirty="0"/>
          </a:p>
          <a:p>
            <a:r>
              <a:rPr lang="es-ES" dirty="0"/>
              <a:t>El número principal del PMI se encuentra en un rango de 0 a 100. Un número por encima de 50 indica una mejora en la actividad, 50 indica que no hay cambios, y por debajo de 50 significa que la actividad está empeorando. Cuanto más alto (o más bajo) sea el número, mayor será el sentimiento positivo (o negativo) en comparación con la neutralidad. En resumen, el PMI se utiliza como indicador de la dirección y el vigor de la actividad económica en un momento dado.</a:t>
            </a:r>
            <a:endParaRPr lang="en-US" dirty="0"/>
          </a:p>
          <a:p>
            <a:endParaRPr lang="es-CO" dirty="0"/>
          </a:p>
        </p:txBody>
      </p:sp>
      <p:sp>
        <p:nvSpPr>
          <p:cNvPr id="4" name="Slide Number Placeholder 3">
            <a:extLst>
              <a:ext uri="{FF2B5EF4-FFF2-40B4-BE49-F238E27FC236}">
                <a16:creationId xmlns:a16="http://schemas.microsoft.com/office/drawing/2014/main" id="{BB0F2C43-F1A8-64B0-3AEE-502E0E606AA9}"/>
              </a:ext>
            </a:extLst>
          </p:cNvPr>
          <p:cNvSpPr>
            <a:spLocks noGrp="1"/>
          </p:cNvSpPr>
          <p:nvPr>
            <p:ph type="sldNum" sz="quarter" idx="5"/>
          </p:nvPr>
        </p:nvSpPr>
        <p:spPr/>
        <p:txBody>
          <a:bodyPr/>
          <a:lstStyle/>
          <a:p>
            <a:fld id="{8D7C23E9-CE41-4ED0-9CF6-A642F87AE259}" type="slidenum">
              <a:rPr lang="es-CO" smtClean="0"/>
              <a:t>46</a:t>
            </a:fld>
            <a:endParaRPr lang="es-CO"/>
          </a:p>
        </p:txBody>
      </p:sp>
    </p:spTree>
    <p:extLst>
      <p:ext uri="{BB962C8B-B14F-4D97-AF65-F5344CB8AC3E}">
        <p14:creationId xmlns:p14="http://schemas.microsoft.com/office/powerpoint/2010/main" val="404142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mercados son difíciles de cuantificar.</a:t>
            </a:r>
          </a:p>
          <a:p>
            <a:r>
              <a:rPr lang="es-ES" dirty="0"/>
              <a:t>Invertir no es una ciencia exacta como la física.</a:t>
            </a:r>
          </a:p>
          <a:p>
            <a:r>
              <a:rPr lang="es-ES" dirty="0"/>
              <a:t>Rara vez hay fórmulas que te indiquen lo correcto a hacer. </a:t>
            </a:r>
          </a:p>
          <a:p>
            <a:r>
              <a:rPr lang="es-ES" dirty="0"/>
              <a:t>Debes encontrar las respuestas aplicables a ti y desarrollar tu propio estilo y proceso de inversión</a:t>
            </a:r>
          </a:p>
          <a:p>
            <a:endParaRPr lang="es-ES" dirty="0"/>
          </a:p>
          <a:p>
            <a:pPr algn="l">
              <a:buFont typeface="Arial" panose="020B0604020202020204" pitchFamily="34" charset="0"/>
              <a:buChar char="•"/>
            </a:pPr>
            <a:r>
              <a:rPr lang="es-ES" b="1" i="0" dirty="0">
                <a:solidFill>
                  <a:srgbClr val="D1D5DB"/>
                </a:solidFill>
                <a:effectLst/>
                <a:latin typeface="Söhne"/>
              </a:rPr>
              <a:t>Apuestas Basadas en la Psicología</a:t>
            </a:r>
            <a:r>
              <a:rPr lang="es-ES" b="0" i="0" dirty="0">
                <a:solidFill>
                  <a:srgbClr val="D1D5DB"/>
                </a:solidFill>
                <a:effectLst/>
                <a:latin typeface="Söhne"/>
              </a:rPr>
              <a:t>: En el póker, al igual que en las inversiones, se apuesta según lo que se cree que otros jugadores están pensando.</a:t>
            </a:r>
          </a:p>
          <a:p>
            <a:pPr algn="l">
              <a:buFont typeface="Arial" panose="020B0604020202020204" pitchFamily="34" charset="0"/>
              <a:buChar char="•"/>
            </a:pPr>
            <a:r>
              <a:rPr lang="es-ES" b="1" i="0" dirty="0">
                <a:solidFill>
                  <a:srgbClr val="D1D5DB"/>
                </a:solidFill>
                <a:effectLst/>
                <a:latin typeface="Söhne"/>
              </a:rPr>
              <a:t>Desarrollar Pensamiento Estratégico</a:t>
            </a:r>
            <a:r>
              <a:rPr lang="es-ES" b="0" i="0" dirty="0">
                <a:solidFill>
                  <a:srgbClr val="D1D5DB"/>
                </a:solidFill>
                <a:effectLst/>
                <a:latin typeface="Söhne"/>
              </a:rPr>
              <a:t>: La práctica de anticipar y entender las estrategias de otros jugadores en el póker es útil para la toma de decisiones en el mercado.</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7</a:t>
            </a:fld>
            <a:endParaRPr lang="es-CO"/>
          </a:p>
        </p:txBody>
      </p:sp>
    </p:spTree>
    <p:extLst>
      <p:ext uri="{BB962C8B-B14F-4D97-AF65-F5344CB8AC3E}">
        <p14:creationId xmlns:p14="http://schemas.microsoft.com/office/powerpoint/2010/main" val="515078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26329-0827-D5BB-586B-F6A86ECF5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748B2-B39D-48C2-D91C-34A73CC41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81A77C-91B8-6EE9-9D7D-56A8F0B141C2}"/>
              </a:ext>
            </a:extLst>
          </p:cNvPr>
          <p:cNvSpPr>
            <a:spLocks noGrp="1"/>
          </p:cNvSpPr>
          <p:nvPr>
            <p:ph type="body" idx="1"/>
          </p:nvPr>
        </p:nvSpPr>
        <p:spPr/>
        <p:txBody>
          <a:bodyPr/>
          <a:lstStyle/>
          <a:p>
            <a:r>
              <a:rPr lang="es-ES" dirty="0"/>
              <a:t>Los buenos </a:t>
            </a:r>
            <a:r>
              <a:rPr lang="es-ES" dirty="0" err="1"/>
              <a:t>traders</a:t>
            </a:r>
            <a:r>
              <a:rPr lang="es-ES" dirty="0"/>
              <a:t> tácticos son maestros en "leer la cinta", es decir, comprender las fluctuaciones del mercado </a:t>
            </a:r>
            <a:r>
              <a:rPr lang="es-ES" dirty="0" err="1"/>
              <a:t>intradiario</a:t>
            </a:r>
            <a:r>
              <a:rPr lang="es-ES" dirty="0"/>
              <a:t> y lo que podrían significar para los movimientos en los próximos días. </a:t>
            </a:r>
          </a:p>
          <a:p>
            <a:endParaRPr lang="es-ES" dirty="0"/>
          </a:p>
          <a:p>
            <a:r>
              <a:rPr lang="es-ES" dirty="0"/>
              <a:t>Esto implica la capacidad de analizar de manera efectiva las tendencias y patrones de corto plazo en el mercado, así como interpretar la actividad y el flujo de pedidos en tiempo real. </a:t>
            </a:r>
          </a:p>
          <a:p>
            <a:endParaRPr lang="es-ES" dirty="0"/>
          </a:p>
          <a:p>
            <a:r>
              <a:rPr lang="es-ES" dirty="0"/>
              <a:t>Esta habilidad les permite tomar decisiones informadas sobre sus operaciones a corto plazo y reaccionar rápidamente a las cambiantes condiciones del mercado.</a:t>
            </a:r>
          </a:p>
          <a:p>
            <a:endParaRPr lang="es-CO" dirty="0"/>
          </a:p>
        </p:txBody>
      </p:sp>
      <p:sp>
        <p:nvSpPr>
          <p:cNvPr id="4" name="Slide Number Placeholder 3">
            <a:extLst>
              <a:ext uri="{FF2B5EF4-FFF2-40B4-BE49-F238E27FC236}">
                <a16:creationId xmlns:a16="http://schemas.microsoft.com/office/drawing/2014/main" id="{2C59EBDE-6C0E-9ED2-915E-62ADDC17E162}"/>
              </a:ext>
            </a:extLst>
          </p:cNvPr>
          <p:cNvSpPr>
            <a:spLocks noGrp="1"/>
          </p:cNvSpPr>
          <p:nvPr>
            <p:ph type="sldNum" sz="quarter" idx="5"/>
          </p:nvPr>
        </p:nvSpPr>
        <p:spPr/>
        <p:txBody>
          <a:bodyPr/>
          <a:lstStyle/>
          <a:p>
            <a:fld id="{8D7C23E9-CE41-4ED0-9CF6-A642F87AE259}" type="slidenum">
              <a:rPr lang="es-CO" smtClean="0"/>
              <a:t>47</a:t>
            </a:fld>
            <a:endParaRPr lang="es-CO"/>
          </a:p>
        </p:txBody>
      </p:sp>
    </p:spTree>
    <p:extLst>
      <p:ext uri="{BB962C8B-B14F-4D97-AF65-F5344CB8AC3E}">
        <p14:creationId xmlns:p14="http://schemas.microsoft.com/office/powerpoint/2010/main" val="131133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Tienen una característica conocida como no estacionariedad.</a:t>
            </a:r>
          </a:p>
          <a:p>
            <a:endParaRPr lang="en-US" dirty="0"/>
          </a:p>
          <a:p>
            <a:pPr algn="l">
              <a:buFont typeface="Arial" panose="020B0604020202020204" pitchFamily="34" charset="0"/>
              <a:buChar char="•"/>
            </a:pPr>
            <a:r>
              <a:rPr lang="es-ES" b="1" i="0" dirty="0">
                <a:solidFill>
                  <a:srgbClr val="D1D5DB"/>
                </a:solidFill>
                <a:effectLst/>
                <a:latin typeface="Söhne"/>
              </a:rPr>
              <a:t>Mercados Dinámicos vs. Cartas de Póker</a:t>
            </a:r>
            <a:r>
              <a:rPr lang="es-ES" b="0" i="0" dirty="0">
                <a:solidFill>
                  <a:srgbClr val="D1D5DB"/>
                </a:solidFill>
                <a:effectLst/>
                <a:latin typeface="Söhne"/>
              </a:rPr>
              <a:t>: A diferencia del póker, donde el valor de las cartas es constante, en los mercados financieros las 'cartas' cambian constantemente.</a:t>
            </a:r>
          </a:p>
          <a:p>
            <a:pPr algn="l">
              <a:buFont typeface="Arial" panose="020B0604020202020204" pitchFamily="34" charset="0"/>
              <a:buChar char="•"/>
            </a:pPr>
            <a:r>
              <a:rPr lang="es-ES" b="1" i="0" dirty="0">
                <a:solidFill>
                  <a:srgbClr val="D1D5DB"/>
                </a:solidFill>
                <a:effectLst/>
                <a:latin typeface="Söhne"/>
              </a:rPr>
              <a:t>Cambios en las Relaciones de Mercado</a:t>
            </a:r>
            <a:r>
              <a:rPr lang="es-ES" b="0" i="0" dirty="0">
                <a:solidFill>
                  <a:srgbClr val="D1D5DB"/>
                </a:solidFill>
                <a:effectLst/>
                <a:latin typeface="Söhne"/>
              </a:rPr>
              <a:t>: Ejemplos como la relación entre bonos y dólar, o el oro y el petróleo, que varían con el tiempo.</a:t>
            </a:r>
          </a:p>
          <a:p>
            <a:pPr algn="l">
              <a:buFont typeface="Arial" panose="020B0604020202020204" pitchFamily="34" charset="0"/>
              <a:buChar char="•"/>
            </a:pPr>
            <a:r>
              <a:rPr lang="es-ES" b="1" i="0" dirty="0">
                <a:solidFill>
                  <a:srgbClr val="D1D5DB"/>
                </a:solidFill>
                <a:effectLst/>
                <a:latin typeface="Söhne"/>
              </a:rPr>
              <a:t>Complejidad Mayor en los Mercados</a:t>
            </a:r>
            <a:r>
              <a:rPr lang="es-ES" b="0" i="0" dirty="0">
                <a:solidFill>
                  <a:srgbClr val="D1D5DB"/>
                </a:solidFill>
                <a:effectLst/>
                <a:latin typeface="Söhne"/>
              </a:rPr>
              <a:t>: Los mercados son más impredecibles que el póker debido a estos cambios dinámicos.</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9</a:t>
            </a:fld>
            <a:endParaRPr lang="es-CO"/>
          </a:p>
        </p:txBody>
      </p:sp>
    </p:spTree>
    <p:extLst>
      <p:ext uri="{BB962C8B-B14F-4D97-AF65-F5344CB8AC3E}">
        <p14:creationId xmlns:p14="http://schemas.microsoft.com/office/powerpoint/2010/main" val="2511680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Tienen una característica conocida como no estacionariedad.</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11</a:t>
            </a:fld>
            <a:endParaRPr lang="es-CO"/>
          </a:p>
        </p:txBody>
      </p:sp>
    </p:spTree>
    <p:extLst>
      <p:ext uri="{BB962C8B-B14F-4D97-AF65-F5344CB8AC3E}">
        <p14:creationId xmlns:p14="http://schemas.microsoft.com/office/powerpoint/2010/main" val="16940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autoconciencia acerca de quién eres como inversor te ayudará a tomar decisiones de inversión que se ajusten a tus objetivos y estilo de vida.</a:t>
            </a:r>
          </a:p>
          <a:p>
            <a:endParaRPr lang="es-ES" dirty="0"/>
          </a:p>
          <a:p>
            <a:r>
              <a:rPr lang="es-ES" b="0" i="0" dirty="0">
                <a:solidFill>
                  <a:srgbClr val="D1D5DB"/>
                </a:solidFill>
                <a:effectLst/>
                <a:latin typeface="Söhne"/>
              </a:rPr>
              <a:t>Un enfoque integral de la inversión implica también prestar atención a tu salud física y mental, así como a tus relaciones. Descuidar cualquiera de estos aspectos probablemente resultará en malas decisiones de inversión en algún momento.</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14</a:t>
            </a:fld>
            <a:endParaRPr lang="es-CO"/>
          </a:p>
        </p:txBody>
      </p:sp>
    </p:spTree>
    <p:extLst>
      <p:ext uri="{BB962C8B-B14F-4D97-AF65-F5344CB8AC3E}">
        <p14:creationId xmlns:p14="http://schemas.microsoft.com/office/powerpoint/2010/main" val="2834534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Preguntas</a:t>
            </a:r>
            <a:r>
              <a:rPr lang="en-US" dirty="0"/>
              <a:t> que </a:t>
            </a:r>
            <a:r>
              <a:rPr lang="en-US" dirty="0" err="1"/>
              <a:t>nos</a:t>
            </a:r>
            <a:r>
              <a:rPr lang="en-US" dirty="0"/>
              <a:t> </a:t>
            </a:r>
            <a:r>
              <a:rPr lang="en-US" dirty="0" err="1"/>
              <a:t>debemos</a:t>
            </a:r>
            <a:r>
              <a:rPr lang="en-US" dirty="0"/>
              <a:t> </a:t>
            </a:r>
            <a:r>
              <a:rPr lang="en-US" dirty="0" err="1"/>
              <a:t>hacer</a:t>
            </a:r>
            <a:r>
              <a:rPr lang="en-US" dirty="0"/>
              <a:t> para </a:t>
            </a:r>
            <a:r>
              <a:rPr lang="en-US" dirty="0" err="1"/>
              <a:t>determinar</a:t>
            </a:r>
            <a:r>
              <a:rPr lang="en-US" dirty="0"/>
              <a:t> </a:t>
            </a:r>
            <a:r>
              <a:rPr lang="en-US" dirty="0" err="1"/>
              <a:t>en</a:t>
            </a:r>
            <a:r>
              <a:rPr lang="en-US" dirty="0"/>
              <a:t> que </a:t>
            </a:r>
            <a:r>
              <a:rPr lang="en-US" dirty="0" err="1"/>
              <a:t>juego</a:t>
            </a:r>
            <a:r>
              <a:rPr lang="en-US" dirty="0"/>
              <a:t> </a:t>
            </a:r>
            <a:r>
              <a:rPr lang="en-US" dirty="0" err="1"/>
              <a:t>estamos</a:t>
            </a:r>
            <a:endParaRPr lang="es-ES" b="0" i="0" dirty="0">
              <a:solidFill>
                <a:srgbClr val="D1D5DB"/>
              </a:solidFill>
              <a:effectLst/>
              <a:latin typeface="Söhne"/>
            </a:endParaRP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15</a:t>
            </a:fld>
            <a:endParaRPr lang="es-CO"/>
          </a:p>
        </p:txBody>
      </p:sp>
    </p:spTree>
    <p:extLst>
      <p:ext uri="{BB962C8B-B14F-4D97-AF65-F5344CB8AC3E}">
        <p14:creationId xmlns:p14="http://schemas.microsoft.com/office/powerpoint/2010/main" val="246624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1" i="0" dirty="0">
                <a:solidFill>
                  <a:srgbClr val="D1D5DB"/>
                </a:solidFill>
                <a:effectLst/>
                <a:latin typeface="Söhne"/>
              </a:rPr>
              <a:t>Análisis Fundamental:</a:t>
            </a:r>
            <a:endParaRPr lang="es-E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b="0" i="0" dirty="0" err="1">
                <a:solidFill>
                  <a:srgbClr val="D1D5DB"/>
                </a:solidFill>
                <a:effectLst/>
                <a:latin typeface="Söhne"/>
              </a:rPr>
              <a:t>Benjamin</a:t>
            </a:r>
            <a:r>
              <a:rPr lang="es-ES" b="0" i="0" dirty="0">
                <a:solidFill>
                  <a:srgbClr val="D1D5DB"/>
                </a:solidFill>
                <a:effectLst/>
                <a:latin typeface="Söhne"/>
              </a:rPr>
              <a:t> Graham: Considerado el "padre del análisis fundamental", desarrolló principios de inversión sólidos que siguen siendo influyentes hoy en día.</a:t>
            </a:r>
          </a:p>
          <a:p>
            <a:pPr algn="l">
              <a:buFont typeface="+mj-lt"/>
              <a:buAutoNum type="arabicPeriod"/>
            </a:pPr>
            <a:r>
              <a:rPr lang="es-ES" b="0" i="0" dirty="0">
                <a:solidFill>
                  <a:srgbClr val="D1D5DB"/>
                </a:solidFill>
                <a:effectLst/>
                <a:latin typeface="Söhne"/>
              </a:rPr>
              <a:t>Warren Buffett: Reconocido como uno de los inversores más exitosos de todos los tiempos, se centra en el análisis fundamental de las empresas antes de invertir en ellas.</a:t>
            </a:r>
          </a:p>
          <a:p>
            <a:pPr algn="l">
              <a:buFont typeface="+mj-lt"/>
              <a:buAutoNum type="arabicPeriod"/>
            </a:pPr>
            <a:r>
              <a:rPr lang="es-ES" b="0" i="0" dirty="0">
                <a:solidFill>
                  <a:srgbClr val="D1D5DB"/>
                </a:solidFill>
                <a:effectLst/>
                <a:latin typeface="Söhne"/>
              </a:rPr>
              <a:t>Peter Lynch: Gestionó el fondo de inversión Fidelity </a:t>
            </a:r>
            <a:r>
              <a:rPr lang="es-ES" b="0" i="0" dirty="0" err="1">
                <a:solidFill>
                  <a:srgbClr val="D1D5DB"/>
                </a:solidFill>
                <a:effectLst/>
                <a:latin typeface="Söhne"/>
              </a:rPr>
              <a:t>Magellan</a:t>
            </a:r>
            <a:r>
              <a:rPr lang="es-ES" b="0" i="0" dirty="0">
                <a:solidFill>
                  <a:srgbClr val="D1D5DB"/>
                </a:solidFill>
                <a:effectLst/>
                <a:latin typeface="Söhne"/>
              </a:rPr>
              <a:t> con un enfoque en encontrar empresas con potencial de crecimiento a largo plazo.</a:t>
            </a:r>
          </a:p>
          <a:p>
            <a:pPr algn="l"/>
            <a:r>
              <a:rPr lang="es-ES" b="1" i="0" dirty="0">
                <a:solidFill>
                  <a:srgbClr val="D1D5DB"/>
                </a:solidFill>
                <a:effectLst/>
                <a:latin typeface="Söhne"/>
              </a:rPr>
              <a:t>Análisis Técnico:</a:t>
            </a:r>
            <a:endParaRPr lang="es-E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b="0" i="0" dirty="0">
                <a:solidFill>
                  <a:srgbClr val="D1D5DB"/>
                </a:solidFill>
                <a:effectLst/>
                <a:latin typeface="Söhne"/>
              </a:rPr>
              <a:t>Charles Dow: </a:t>
            </a:r>
            <a:r>
              <a:rPr lang="es-ES" b="0" i="0" dirty="0" err="1">
                <a:solidFill>
                  <a:srgbClr val="D1D5DB"/>
                </a:solidFill>
                <a:effectLst/>
                <a:latin typeface="Söhne"/>
              </a:rPr>
              <a:t>Co-fundador</a:t>
            </a:r>
            <a:r>
              <a:rPr lang="es-ES" b="0" i="0" dirty="0">
                <a:solidFill>
                  <a:srgbClr val="D1D5DB"/>
                </a:solidFill>
                <a:effectLst/>
                <a:latin typeface="Söhne"/>
              </a:rPr>
              <a:t> del Dow Jones &amp; Company, sentó las bases para el análisis técnico al desarrollar el Índice Dow Jones Industrial </a:t>
            </a:r>
            <a:r>
              <a:rPr lang="es-ES" b="0" i="0" dirty="0" err="1">
                <a:solidFill>
                  <a:srgbClr val="D1D5DB"/>
                </a:solidFill>
                <a:effectLst/>
                <a:latin typeface="Söhne"/>
              </a:rPr>
              <a:t>Average</a:t>
            </a:r>
            <a:r>
              <a:rPr lang="es-ES" b="0" i="0" dirty="0">
                <a:solidFill>
                  <a:srgbClr val="D1D5DB"/>
                </a:solidFill>
                <a:effectLst/>
                <a:latin typeface="Söhne"/>
              </a:rPr>
              <a:t>.</a:t>
            </a:r>
          </a:p>
          <a:p>
            <a:pPr algn="l">
              <a:buFont typeface="+mj-lt"/>
              <a:buAutoNum type="arabicPeriod"/>
            </a:pPr>
            <a:r>
              <a:rPr lang="es-ES" b="0" i="0" dirty="0">
                <a:solidFill>
                  <a:srgbClr val="D1D5DB"/>
                </a:solidFill>
                <a:effectLst/>
                <a:latin typeface="Söhne"/>
              </a:rPr>
              <a:t>John J. Murphy: Autor de libros influyentes sobre análisis técnico, es conocido por su experiencia en el análisis de gráficos y patrones de precios.</a:t>
            </a:r>
          </a:p>
          <a:p>
            <a:pPr algn="l"/>
            <a:r>
              <a:rPr lang="es-ES" b="1" i="0" dirty="0">
                <a:solidFill>
                  <a:srgbClr val="D1D5DB"/>
                </a:solidFill>
                <a:effectLst/>
                <a:latin typeface="Söhne"/>
              </a:rPr>
              <a:t>Análisis Macroeconómico:</a:t>
            </a:r>
            <a:endParaRPr lang="es-E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b="0" i="0" dirty="0">
                <a:solidFill>
                  <a:srgbClr val="D1D5DB"/>
                </a:solidFill>
                <a:effectLst/>
                <a:latin typeface="Söhne"/>
              </a:rPr>
              <a:t>Ray </a:t>
            </a:r>
            <a:r>
              <a:rPr lang="es-ES" b="0" i="0" dirty="0" err="1">
                <a:solidFill>
                  <a:srgbClr val="D1D5DB"/>
                </a:solidFill>
                <a:effectLst/>
                <a:latin typeface="Söhne"/>
              </a:rPr>
              <a:t>Dalio</a:t>
            </a:r>
            <a:r>
              <a:rPr lang="es-ES" b="0" i="0" dirty="0">
                <a:solidFill>
                  <a:srgbClr val="D1D5DB"/>
                </a:solidFill>
                <a:effectLst/>
                <a:latin typeface="Söhne"/>
              </a:rPr>
              <a:t>: Fundador de </a:t>
            </a:r>
            <a:r>
              <a:rPr lang="es-ES" b="0" i="0" dirty="0" err="1">
                <a:solidFill>
                  <a:srgbClr val="D1D5DB"/>
                </a:solidFill>
                <a:effectLst/>
                <a:latin typeface="Söhne"/>
              </a:rPr>
              <a:t>Bridgewater</a:t>
            </a:r>
            <a:r>
              <a:rPr lang="es-ES" b="0" i="0" dirty="0">
                <a:solidFill>
                  <a:srgbClr val="D1D5DB"/>
                </a:solidFill>
                <a:effectLst/>
                <a:latin typeface="Söhne"/>
              </a:rPr>
              <a:t> </a:t>
            </a:r>
            <a:r>
              <a:rPr lang="es-ES" b="0" i="0" dirty="0" err="1">
                <a:solidFill>
                  <a:srgbClr val="D1D5DB"/>
                </a:solidFill>
                <a:effectLst/>
                <a:latin typeface="Söhne"/>
              </a:rPr>
              <a:t>Associates</a:t>
            </a:r>
            <a:r>
              <a:rPr lang="es-ES" b="0" i="0" dirty="0">
                <a:solidFill>
                  <a:srgbClr val="D1D5DB"/>
                </a:solidFill>
                <a:effectLst/>
                <a:latin typeface="Söhne"/>
              </a:rPr>
              <a:t>, uno de los mayores fondos de cobertura, que se enfoca en el análisis macroeconómico y de mercados.</a:t>
            </a:r>
          </a:p>
          <a:p>
            <a:pPr algn="l">
              <a:buFont typeface="+mj-lt"/>
              <a:buAutoNum type="arabicPeriod"/>
            </a:pPr>
            <a:r>
              <a:rPr lang="es-ES" b="0" i="0" dirty="0">
                <a:solidFill>
                  <a:srgbClr val="D1D5DB"/>
                </a:solidFill>
                <a:effectLst/>
                <a:latin typeface="Söhne"/>
              </a:rPr>
              <a:t>George Soros: Famoso por sus éxitos en el trading de divisas y su enfoque en los factores macroeconómicos que afectan a los mercados.</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16</a:t>
            </a:fld>
            <a:endParaRPr lang="es-CO"/>
          </a:p>
        </p:txBody>
      </p:sp>
    </p:spTree>
    <p:extLst>
      <p:ext uri="{BB962C8B-B14F-4D97-AF65-F5344CB8AC3E}">
        <p14:creationId xmlns:p14="http://schemas.microsoft.com/office/powerpoint/2010/main" val="13371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C58F-FBE0-1F96-698D-F51C01E77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05EE3-011F-0DED-F48C-643BBDD51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DFEAE-8DBB-263C-A363-D0B44A7F9843}"/>
              </a:ext>
            </a:extLst>
          </p:cNvPr>
          <p:cNvSpPr>
            <a:spLocks noGrp="1"/>
          </p:cNvSpPr>
          <p:nvPr>
            <p:ph type="body" idx="1"/>
          </p:nvPr>
        </p:nvSpPr>
        <p:spPr/>
        <p:txBody>
          <a:bodyPr/>
          <a:lstStyle/>
          <a:p>
            <a:r>
              <a:rPr lang="es-ES" dirty="0"/>
              <a:t>"Hay una cita antigua que dice que a corto plazo, el mercado es una máquina de votar. </a:t>
            </a:r>
          </a:p>
          <a:p>
            <a:r>
              <a:rPr lang="es-ES" dirty="0"/>
              <a:t>Pero a largo plazo, es una máquina de pesar. </a:t>
            </a:r>
          </a:p>
          <a:p>
            <a:r>
              <a:rPr lang="es-ES" dirty="0"/>
              <a:t>Dicho de otra manera, cada activo eventualmente encontrará su valor verdadero con el tiempo. </a:t>
            </a:r>
          </a:p>
          <a:p>
            <a:r>
              <a:rPr lang="es-ES" dirty="0"/>
              <a:t>Pero a menudo exhibirá volatilidad en su camino hacia allí, engañando y desorientando a muchos en el proceso.</a:t>
            </a:r>
          </a:p>
          <a:p>
            <a:endParaRPr lang="es-ES" dirty="0"/>
          </a:p>
          <a:p>
            <a:r>
              <a:rPr lang="es-ES" dirty="0"/>
              <a:t>Por ejemplo, podrías haber predicho acertadamente la crisis de 2008 </a:t>
            </a:r>
          </a:p>
          <a:p>
            <a:r>
              <a:rPr lang="es-ES" dirty="0"/>
              <a:t>porque viste lo que estaba sucediendo en el mercado de hipotecas </a:t>
            </a:r>
            <a:r>
              <a:rPr lang="es-ES" dirty="0" err="1"/>
              <a:t>subprime</a:t>
            </a:r>
            <a:r>
              <a:rPr lang="es-ES" dirty="0"/>
              <a:t> de EE.UU. en 2006 y 2007. </a:t>
            </a:r>
          </a:p>
          <a:p>
            <a:r>
              <a:rPr lang="es-ES" dirty="0"/>
              <a:t>Pero hubo varios arranques falsos en esa tesis. Y no fue hasta finales de 2008 que realmente se materializó."</a:t>
            </a:r>
            <a:endParaRPr lang="en-US" dirty="0"/>
          </a:p>
          <a:p>
            <a:endParaRPr lang="es-CO" dirty="0"/>
          </a:p>
        </p:txBody>
      </p:sp>
      <p:sp>
        <p:nvSpPr>
          <p:cNvPr id="4" name="Slide Number Placeholder 3">
            <a:extLst>
              <a:ext uri="{FF2B5EF4-FFF2-40B4-BE49-F238E27FC236}">
                <a16:creationId xmlns:a16="http://schemas.microsoft.com/office/drawing/2014/main" id="{05089E0C-143C-6D72-889E-D3523731226C}"/>
              </a:ext>
            </a:extLst>
          </p:cNvPr>
          <p:cNvSpPr>
            <a:spLocks noGrp="1"/>
          </p:cNvSpPr>
          <p:nvPr>
            <p:ph type="sldNum" sz="quarter" idx="5"/>
          </p:nvPr>
        </p:nvSpPr>
        <p:spPr/>
        <p:txBody>
          <a:bodyPr/>
          <a:lstStyle/>
          <a:p>
            <a:fld id="{8D7C23E9-CE41-4ED0-9CF6-A642F87AE259}" type="slidenum">
              <a:rPr lang="es-CO" smtClean="0"/>
              <a:t>26</a:t>
            </a:fld>
            <a:endParaRPr lang="es-CO"/>
          </a:p>
        </p:txBody>
      </p:sp>
    </p:spTree>
    <p:extLst>
      <p:ext uri="{BB962C8B-B14F-4D97-AF65-F5344CB8AC3E}">
        <p14:creationId xmlns:p14="http://schemas.microsoft.com/office/powerpoint/2010/main" val="162697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2E5-2C29-F3AA-EC85-611C8CA63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O"/>
          </a:p>
        </p:txBody>
      </p:sp>
      <p:sp>
        <p:nvSpPr>
          <p:cNvPr id="3" name="Subtitle 2">
            <a:extLst>
              <a:ext uri="{FF2B5EF4-FFF2-40B4-BE49-F238E27FC236}">
                <a16:creationId xmlns:a16="http://schemas.microsoft.com/office/drawing/2014/main" id="{5BBE1EB7-8D6A-5E27-796C-629D9EC4E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A5483693-B56D-6021-CCAD-781FBA53D315}"/>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E7DF4A46-C3BA-BF53-F07C-688676EB6332}"/>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1FD472D-27BD-8DED-924F-F6B19BAE6D8D}"/>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233411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2397-734D-572F-2829-CE00E5C62665}"/>
              </a:ext>
            </a:extLst>
          </p:cNvPr>
          <p:cNvSpPr>
            <a:spLocks noGrp="1"/>
          </p:cNvSpPr>
          <p:nvPr>
            <p:ph type="title"/>
          </p:nvPr>
        </p:nvSpPr>
        <p:spPr/>
        <p:txBody>
          <a:bodyPr/>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10F56B81-6792-00EA-5E38-7B8B740BD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9C459EA0-F4C8-8DF8-9652-19B697A20DE9}"/>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67F75566-086A-50AB-9B51-05C21C6CA9B7}"/>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DB6AA5E-BD28-133D-06E4-8621C01721FF}"/>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2722724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F13738-1A67-A550-1886-FA8B691A20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EDE2C351-1BBE-D889-BD50-A931A47AB6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BACD0F62-FCE4-7403-017B-9622D3FE9A8A}"/>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BE54534A-FAC0-92B9-E9FB-1CE5D811D269}"/>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8525697-2597-E3BA-88E1-2848FFD0326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500449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982E-FD1F-47CB-E7DA-EA2FEAB212AB}"/>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F34F5418-842E-2733-6C1F-4ACCAFDC02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0B234FB5-918D-6CD4-8652-60223701FAE4}"/>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124F829D-FF41-92DB-E035-B430151D4EB4}"/>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33FA11A-DDC6-85B1-621C-DF76349A6B6C}"/>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9768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2348-C951-F6B3-C49E-3B1E5AD52D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O"/>
          </a:p>
        </p:txBody>
      </p:sp>
      <p:sp>
        <p:nvSpPr>
          <p:cNvPr id="3" name="Text Placeholder 2">
            <a:extLst>
              <a:ext uri="{FF2B5EF4-FFF2-40B4-BE49-F238E27FC236}">
                <a16:creationId xmlns:a16="http://schemas.microsoft.com/office/drawing/2014/main" id="{F3D9C39C-9300-0BBA-BDCE-5B9B9C1A6C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33D07-E381-BEEB-3DEA-53B911FD533F}"/>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9192440D-CE29-11EB-1DB0-553FA4FD0598}"/>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6F8249F-FD3F-1F9E-3AB7-8B91028E02B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364842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398E-623D-F4CD-8A3D-AA1EF5227EF4}"/>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8537C671-FFD5-83C1-C182-3CFB1C2AB4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Content Placeholder 3">
            <a:extLst>
              <a:ext uri="{FF2B5EF4-FFF2-40B4-BE49-F238E27FC236}">
                <a16:creationId xmlns:a16="http://schemas.microsoft.com/office/drawing/2014/main" id="{6B0401B0-1005-7515-10B0-DD5A569C0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Date Placeholder 4">
            <a:extLst>
              <a:ext uri="{FF2B5EF4-FFF2-40B4-BE49-F238E27FC236}">
                <a16:creationId xmlns:a16="http://schemas.microsoft.com/office/drawing/2014/main" id="{22DB5AE3-CC8D-E980-E402-FA1F1DE10D84}"/>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6" name="Footer Placeholder 5">
            <a:extLst>
              <a:ext uri="{FF2B5EF4-FFF2-40B4-BE49-F238E27FC236}">
                <a16:creationId xmlns:a16="http://schemas.microsoft.com/office/drawing/2014/main" id="{EA7B6133-2D1D-E790-4DDE-7395DFC86762}"/>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C9BF1898-6810-39C6-47F1-6755DC9F13F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765033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F60D-FE8E-B604-321D-814F3C43B427}"/>
              </a:ext>
            </a:extLst>
          </p:cNvPr>
          <p:cNvSpPr>
            <a:spLocks noGrp="1"/>
          </p:cNvSpPr>
          <p:nvPr>
            <p:ph type="title"/>
          </p:nvPr>
        </p:nvSpPr>
        <p:spPr>
          <a:xfrm>
            <a:off x="839788" y="365125"/>
            <a:ext cx="10515600" cy="1325563"/>
          </a:xfrm>
        </p:spPr>
        <p:txBody>
          <a:bodyPr/>
          <a:lstStyle/>
          <a:p>
            <a:r>
              <a:rPr lang="en-US"/>
              <a:t>Click to edit Master title style</a:t>
            </a:r>
            <a:endParaRPr lang="es-CO"/>
          </a:p>
        </p:txBody>
      </p:sp>
      <p:sp>
        <p:nvSpPr>
          <p:cNvPr id="3" name="Text Placeholder 2">
            <a:extLst>
              <a:ext uri="{FF2B5EF4-FFF2-40B4-BE49-F238E27FC236}">
                <a16:creationId xmlns:a16="http://schemas.microsoft.com/office/drawing/2014/main" id="{CA556C2D-1AC2-529C-5AED-15921C670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7E7130-CA20-6B3B-C022-E7A9721052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Text Placeholder 4">
            <a:extLst>
              <a:ext uri="{FF2B5EF4-FFF2-40B4-BE49-F238E27FC236}">
                <a16:creationId xmlns:a16="http://schemas.microsoft.com/office/drawing/2014/main" id="{7A9147EC-7C64-2805-52B8-CA48B4DF1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48C54-CC43-2E7F-1BE5-70544BEA8D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Date Placeholder 6">
            <a:extLst>
              <a:ext uri="{FF2B5EF4-FFF2-40B4-BE49-F238E27FC236}">
                <a16:creationId xmlns:a16="http://schemas.microsoft.com/office/drawing/2014/main" id="{EA9D7755-6602-4D22-4BFF-BCADE4D58C6F}"/>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8" name="Footer Placeholder 7">
            <a:extLst>
              <a:ext uri="{FF2B5EF4-FFF2-40B4-BE49-F238E27FC236}">
                <a16:creationId xmlns:a16="http://schemas.microsoft.com/office/drawing/2014/main" id="{1518E2E4-039A-513A-86B2-40F5E76BFE05}"/>
              </a:ext>
            </a:extLst>
          </p:cNvPr>
          <p:cNvSpPr>
            <a:spLocks noGrp="1"/>
          </p:cNvSpPr>
          <p:nvPr>
            <p:ph type="ftr" sz="quarter" idx="11"/>
          </p:nvPr>
        </p:nvSpPr>
        <p:spPr/>
        <p:txBody>
          <a:bodyPr/>
          <a:lstStyle/>
          <a:p>
            <a:endParaRPr lang="es-CO"/>
          </a:p>
        </p:txBody>
      </p:sp>
      <p:sp>
        <p:nvSpPr>
          <p:cNvPr id="9" name="Slide Number Placeholder 8">
            <a:extLst>
              <a:ext uri="{FF2B5EF4-FFF2-40B4-BE49-F238E27FC236}">
                <a16:creationId xmlns:a16="http://schemas.microsoft.com/office/drawing/2014/main" id="{A441B077-B6F8-B912-6BF1-3EB0FDE73DE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591878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A050-A36E-4B32-C611-E8DE52F33339}"/>
              </a:ext>
            </a:extLst>
          </p:cNvPr>
          <p:cNvSpPr>
            <a:spLocks noGrp="1"/>
          </p:cNvSpPr>
          <p:nvPr>
            <p:ph type="title"/>
          </p:nvPr>
        </p:nvSpPr>
        <p:spPr/>
        <p:txBody>
          <a:bodyPr/>
          <a:lstStyle/>
          <a:p>
            <a:r>
              <a:rPr lang="en-US"/>
              <a:t>Click to edit Master title style</a:t>
            </a:r>
            <a:endParaRPr lang="es-CO"/>
          </a:p>
        </p:txBody>
      </p:sp>
      <p:sp>
        <p:nvSpPr>
          <p:cNvPr id="3" name="Date Placeholder 2">
            <a:extLst>
              <a:ext uri="{FF2B5EF4-FFF2-40B4-BE49-F238E27FC236}">
                <a16:creationId xmlns:a16="http://schemas.microsoft.com/office/drawing/2014/main" id="{5A999DEA-B129-034E-F285-429F9B3ADF24}"/>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4" name="Footer Placeholder 3">
            <a:extLst>
              <a:ext uri="{FF2B5EF4-FFF2-40B4-BE49-F238E27FC236}">
                <a16:creationId xmlns:a16="http://schemas.microsoft.com/office/drawing/2014/main" id="{B4C924C2-869A-B1D3-8151-0896C9ED5342}"/>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5796EFAE-BA01-6377-22DB-9789557CFB46}"/>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772535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A7B18-299F-1201-4DD2-E854DF51A4B5}"/>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3" name="Footer Placeholder 2">
            <a:extLst>
              <a:ext uri="{FF2B5EF4-FFF2-40B4-BE49-F238E27FC236}">
                <a16:creationId xmlns:a16="http://schemas.microsoft.com/office/drawing/2014/main" id="{5E1B1DC8-45F0-4BAA-8349-21E1119A9A95}"/>
              </a:ext>
            </a:extLst>
          </p:cNvPr>
          <p:cNvSpPr>
            <a:spLocks noGrp="1"/>
          </p:cNvSpPr>
          <p:nvPr>
            <p:ph type="ftr" sz="quarter" idx="11"/>
          </p:nvPr>
        </p:nvSpPr>
        <p:spPr/>
        <p:txBody>
          <a:bodyPr/>
          <a:lstStyle/>
          <a:p>
            <a:endParaRPr lang="es-CO"/>
          </a:p>
        </p:txBody>
      </p:sp>
      <p:sp>
        <p:nvSpPr>
          <p:cNvPr id="4" name="Slide Number Placeholder 3">
            <a:extLst>
              <a:ext uri="{FF2B5EF4-FFF2-40B4-BE49-F238E27FC236}">
                <a16:creationId xmlns:a16="http://schemas.microsoft.com/office/drawing/2014/main" id="{0AF5BA70-04B3-A1CB-7568-0DF6054CBC2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9698950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5A0D-E458-EB1B-10FD-C79F5483C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Content Placeholder 2">
            <a:extLst>
              <a:ext uri="{FF2B5EF4-FFF2-40B4-BE49-F238E27FC236}">
                <a16:creationId xmlns:a16="http://schemas.microsoft.com/office/drawing/2014/main" id="{75B95F28-5453-7FEA-77FA-2E7CDD73E8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Text Placeholder 3">
            <a:extLst>
              <a:ext uri="{FF2B5EF4-FFF2-40B4-BE49-F238E27FC236}">
                <a16:creationId xmlns:a16="http://schemas.microsoft.com/office/drawing/2014/main" id="{DFF32097-1981-5181-DAFF-61518766D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72455C-9FB8-76B1-6077-3DF346176A09}"/>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6" name="Footer Placeholder 5">
            <a:extLst>
              <a:ext uri="{FF2B5EF4-FFF2-40B4-BE49-F238E27FC236}">
                <a16:creationId xmlns:a16="http://schemas.microsoft.com/office/drawing/2014/main" id="{B0EE413E-B06C-261C-30C8-3B3E15D4615F}"/>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DCC0603B-F013-BCF4-47C1-5F2CEB57B95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340565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82B2-1658-305C-3776-37E4B7C682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Picture Placeholder 2">
            <a:extLst>
              <a:ext uri="{FF2B5EF4-FFF2-40B4-BE49-F238E27FC236}">
                <a16:creationId xmlns:a16="http://schemas.microsoft.com/office/drawing/2014/main" id="{CF6C3365-1D1F-8BA5-410F-7B87E7BF5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Text Placeholder 3">
            <a:extLst>
              <a:ext uri="{FF2B5EF4-FFF2-40B4-BE49-F238E27FC236}">
                <a16:creationId xmlns:a16="http://schemas.microsoft.com/office/drawing/2014/main" id="{0B8D1B46-7761-95EB-4702-54B631D34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279F4-C46B-66D0-404C-C73FF63A13A8}"/>
              </a:ext>
            </a:extLst>
          </p:cNvPr>
          <p:cNvSpPr>
            <a:spLocks noGrp="1"/>
          </p:cNvSpPr>
          <p:nvPr>
            <p:ph type="dt" sz="half" idx="10"/>
          </p:nvPr>
        </p:nvSpPr>
        <p:spPr/>
        <p:txBody>
          <a:bodyPr/>
          <a:lstStyle/>
          <a:p>
            <a:fld id="{6704429C-9FEC-4C8E-8600-01BE53474285}" type="datetimeFigureOut">
              <a:rPr lang="es-CO" smtClean="0"/>
              <a:t>1/03/2025</a:t>
            </a:fld>
            <a:endParaRPr lang="es-CO"/>
          </a:p>
        </p:txBody>
      </p:sp>
      <p:sp>
        <p:nvSpPr>
          <p:cNvPr id="6" name="Footer Placeholder 5">
            <a:extLst>
              <a:ext uri="{FF2B5EF4-FFF2-40B4-BE49-F238E27FC236}">
                <a16:creationId xmlns:a16="http://schemas.microsoft.com/office/drawing/2014/main" id="{B7E68FF5-05F1-E8E2-FE2B-FA3835F646A3}"/>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15DECE66-6E0A-13DA-5941-59DF23E15E0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302494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000">
              <a:srgbClr val="112261"/>
            </a:gs>
            <a:gs pos="42000">
              <a:srgbClr val="1A3184"/>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117AC9-1D5D-0623-5A1A-FD0D22D1B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O"/>
          </a:p>
        </p:txBody>
      </p:sp>
      <p:sp>
        <p:nvSpPr>
          <p:cNvPr id="3" name="Text Placeholder 2">
            <a:extLst>
              <a:ext uri="{FF2B5EF4-FFF2-40B4-BE49-F238E27FC236}">
                <a16:creationId xmlns:a16="http://schemas.microsoft.com/office/drawing/2014/main" id="{7F2B14B8-356F-45D6-DFAA-298C7FEF3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C7FBDBD0-6667-005E-0A1D-75514A3CF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4429C-9FEC-4C8E-8600-01BE53474285}" type="datetimeFigureOut">
              <a:rPr lang="es-CO" smtClean="0"/>
              <a:t>1/03/2025</a:t>
            </a:fld>
            <a:endParaRPr lang="es-CO"/>
          </a:p>
        </p:txBody>
      </p:sp>
      <p:sp>
        <p:nvSpPr>
          <p:cNvPr id="5" name="Footer Placeholder 4">
            <a:extLst>
              <a:ext uri="{FF2B5EF4-FFF2-40B4-BE49-F238E27FC236}">
                <a16:creationId xmlns:a16="http://schemas.microsoft.com/office/drawing/2014/main" id="{991DD5A9-3F36-4838-DEFC-8B15E2498C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a:extLst>
              <a:ext uri="{FF2B5EF4-FFF2-40B4-BE49-F238E27FC236}">
                <a16:creationId xmlns:a16="http://schemas.microsoft.com/office/drawing/2014/main" id="{C1E7B515-5E4C-4FD0-3818-AB3865C7E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4B2521-7AA7-484A-8C73-FCF5781523F0}" type="slidenum">
              <a:rPr lang="es-CO" smtClean="0"/>
              <a:t>‹#›</a:t>
            </a:fld>
            <a:endParaRPr lang="es-CO"/>
          </a:p>
        </p:txBody>
      </p:sp>
    </p:spTree>
    <p:extLst>
      <p:ext uri="{BB962C8B-B14F-4D97-AF65-F5344CB8AC3E}">
        <p14:creationId xmlns:p14="http://schemas.microsoft.com/office/powerpoint/2010/main" val="209687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png"/><Relationship Id="rId7" Type="http://schemas.microsoft.com/office/2007/relationships/hdphoto" Target="../media/hdphoto14.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8.png"/><Relationship Id="rId5" Type="http://schemas.microsoft.com/office/2007/relationships/hdphoto" Target="../media/hdphoto13.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5.wdp"/><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36.png"/><Relationship Id="rId5" Type="http://schemas.microsoft.com/office/2007/relationships/hdphoto" Target="../media/hdphoto16.wdp"/><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8.wdp"/><Relationship Id="rId5" Type="http://schemas.openxmlformats.org/officeDocument/2006/relationships/image" Target="../media/image39.png"/><Relationship Id="rId4" Type="http://schemas.microsoft.com/office/2007/relationships/hdphoto" Target="../media/hdphoto17.wdp"/></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20.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2.png"/><Relationship Id="rId4" Type="http://schemas.microsoft.com/office/2007/relationships/hdphoto" Target="../media/hdphoto19.wdp"/></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22.wdp"/><Relationship Id="rId5" Type="http://schemas.openxmlformats.org/officeDocument/2006/relationships/image" Target="../media/image43.png"/><Relationship Id="rId10" Type="http://schemas.openxmlformats.org/officeDocument/2006/relationships/image" Target="../media/image46.png"/><Relationship Id="rId4" Type="http://schemas.microsoft.com/office/2007/relationships/hdphoto" Target="../media/hdphoto21.wdp"/><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4.xml"/><Relationship Id="rId7" Type="http://schemas.openxmlformats.org/officeDocument/2006/relationships/image" Target="../media/image4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microsoft.com/office/2007/relationships/hdphoto" Target="../media/hdphoto23.wdp"/><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24.wdp"/><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4.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55.png"/><Relationship Id="rId1" Type="http://schemas.openxmlformats.org/officeDocument/2006/relationships/slideLayout" Target="../slideLayouts/slideLayout1.xml"/><Relationship Id="rId6" Type="http://schemas.microsoft.com/office/2007/relationships/hdphoto" Target="../media/hdphoto27.wdp"/><Relationship Id="rId5" Type="http://schemas.openxmlformats.org/officeDocument/2006/relationships/image" Target="../media/image5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8.wdp"/><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2.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63.png"/><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0.wdp"/><Relationship Id="rId5" Type="http://schemas.openxmlformats.org/officeDocument/2006/relationships/image" Target="../media/image4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1.wdp"/><Relationship Id="rId5" Type="http://schemas.openxmlformats.org/officeDocument/2006/relationships/image" Target="../media/image42.png"/><Relationship Id="rId4" Type="http://schemas.microsoft.com/office/2007/relationships/hdphoto" Target="../media/hdphoto32.wdp"/><Relationship Id="rId9" Type="http://schemas.microsoft.com/office/2007/relationships/hdphoto" Target="../media/hdphoto33.wdp"/></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21.wdp"/><Relationship Id="rId5" Type="http://schemas.openxmlformats.org/officeDocument/2006/relationships/image" Target="../media/image42.png"/><Relationship Id="rId4" Type="http://schemas.microsoft.com/office/2007/relationships/hdphoto" Target="../media/hdphoto32.wdp"/><Relationship Id="rId9" Type="http://schemas.microsoft.com/office/2007/relationships/hdphoto" Target="../media/hdphoto33.wdp"/></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2.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32.wdp"/><Relationship Id="rId5" Type="http://schemas.openxmlformats.org/officeDocument/2006/relationships/image" Target="../media/image67.png"/><Relationship Id="rId4" Type="http://schemas.microsoft.com/office/2007/relationships/hdphoto" Target="../media/hdphoto21.wdp"/><Relationship Id="rId9" Type="http://schemas.microsoft.com/office/2007/relationships/hdphoto" Target="../media/hdphoto33.wdp"/></Relationships>
</file>

<file path=ppt/slides/_rels/slide3.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7.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microsoft.com/office/2007/relationships/hdphoto" Target="../media/hdphoto5.wdp"/><Relationship Id="rId9" Type="http://schemas.openxmlformats.org/officeDocument/2006/relationships/image" Target="../media/image10.gif"/></Relationships>
</file>

<file path=ppt/slides/_rels/slide30.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8.wdp"/><Relationship Id="rId5" Type="http://schemas.openxmlformats.org/officeDocument/2006/relationships/image" Target="../media/image39.png"/><Relationship Id="rId4" Type="http://schemas.microsoft.com/office/2007/relationships/hdphoto" Target="../media/hdphoto17.wdp"/></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21.wdp"/><Relationship Id="rId5" Type="http://schemas.openxmlformats.org/officeDocument/2006/relationships/image" Target="../media/image42.png"/><Relationship Id="rId4" Type="http://schemas.microsoft.com/office/2007/relationships/hdphoto" Target="../media/hdphoto34.wdp"/></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21.wdp"/><Relationship Id="rId5" Type="http://schemas.openxmlformats.org/officeDocument/2006/relationships/image" Target="../media/image42.png"/><Relationship Id="rId4" Type="http://schemas.microsoft.com/office/2007/relationships/hdphoto" Target="../media/hdphoto34.wdp"/></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21.wdp"/><Relationship Id="rId5" Type="http://schemas.openxmlformats.org/officeDocument/2006/relationships/image" Target="../media/image42.png"/><Relationship Id="rId4" Type="http://schemas.microsoft.com/office/2007/relationships/hdphoto" Target="../media/hdphoto34.wdp"/></Relationships>
</file>

<file path=ppt/slides/_rels/slide36.xml.rels><?xml version="1.0" encoding="UTF-8" standalone="yes"?>
<Relationships xmlns="http://schemas.openxmlformats.org/package/2006/relationships"><Relationship Id="rId8" Type="http://schemas.openxmlformats.org/officeDocument/2006/relationships/hyperlink" Target="https://www.lynalden.com/fiscal-and-monetary-policy/" TargetMode="External"/><Relationship Id="rId13" Type="http://schemas.openxmlformats.org/officeDocument/2006/relationships/image" Target="../media/image75.jpeg"/><Relationship Id="rId3" Type="http://schemas.openxmlformats.org/officeDocument/2006/relationships/image" Target="../media/image71.png"/><Relationship Id="rId7" Type="http://schemas.openxmlformats.org/officeDocument/2006/relationships/hyperlink" Target="https://youtu.be/PHe0bXAIuk0" TargetMode="External"/><Relationship Id="rId12"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21.wdp"/><Relationship Id="rId11" Type="http://schemas.openxmlformats.org/officeDocument/2006/relationships/hyperlink" Target="https://www.amazon.com/Economic-Indicator-Handbook-Bloomberg-Financial/dp/1118204662" TargetMode="External"/><Relationship Id="rId5" Type="http://schemas.openxmlformats.org/officeDocument/2006/relationships/image" Target="../media/image42.png"/><Relationship Id="rId10" Type="http://schemas.openxmlformats.org/officeDocument/2006/relationships/hyperlink" Target="https://eventos.flar.net/" TargetMode="External"/><Relationship Id="rId4" Type="http://schemas.microsoft.com/office/2007/relationships/hdphoto" Target="../media/hdphoto34.wdp"/><Relationship Id="rId9" Type="http://schemas.openxmlformats.org/officeDocument/2006/relationships/hyperlink" Target="https://seekingalpha.com/article/4475655-where-is-the-debt-a-breakdown-of-us-debt-to-gdp"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2.png"/><Relationship Id="rId7"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6.png"/><Relationship Id="rId11" Type="http://schemas.microsoft.com/office/2007/relationships/hdphoto" Target="../media/hdphoto35.wdp"/><Relationship Id="rId5" Type="http://schemas.openxmlformats.org/officeDocument/2006/relationships/image" Target="../media/image2.png"/><Relationship Id="rId10" Type="http://schemas.openxmlformats.org/officeDocument/2006/relationships/image" Target="../media/image80.png"/><Relationship Id="rId4" Type="http://schemas.microsoft.com/office/2007/relationships/hdphoto" Target="../media/hdphoto21.wdp"/><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81.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0.png"/><Relationship Id="rId4" Type="http://schemas.microsoft.com/office/2007/relationships/hdphoto" Target="../media/hdphoto21.wdp"/></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7.wdp"/><Relationship Id="rId7"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hyperlink" Target="https://institutional.fidelity.com/app/proxy/content?literatureURL=/953042.PDF" TargetMode="Externa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hyperlink" Target="https://institutional.fidelity.com/app/proxy/content?literatureURL=/953042.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institutional.fidelity.com/app/proxy/content?literatureURL=/953042.PDF" TargetMode="External"/><Relationship Id="rId5" Type="http://schemas.openxmlformats.org/officeDocument/2006/relationships/image" Target="../media/image85.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www.ismworld.org/supply-management-news-and-reports/reports/ism-report-on-business/" TargetMode="External"/><Relationship Id="rId5" Type="http://schemas.openxmlformats.org/officeDocument/2006/relationships/image" Target="../media/image87.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9.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1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microsoft.com/office/2007/relationships/hdphoto" Target="../media/hdphoto1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0.wdp"/><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26.jpeg"/><Relationship Id="rId4" Type="http://schemas.microsoft.com/office/2007/relationships/hdphoto" Target="../media/hdphoto12.wdp"/><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Abstract Dark Halftone Background Design Png Image - Background Abstract  Design Png Clipart - Large Size Png Image - PikPng">
            <a:extLst>
              <a:ext uri="{FF2B5EF4-FFF2-40B4-BE49-F238E27FC236}">
                <a16:creationId xmlns:a16="http://schemas.microsoft.com/office/drawing/2014/main" id="{771DA0DB-36DC-720E-47F1-BC01C6D05F8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r="4717" b="6330"/>
          <a:stretch/>
        </p:blipFill>
        <p:spPr bwMode="auto">
          <a:xfrm rot="5400000">
            <a:off x="39976" y="474086"/>
            <a:ext cx="6343938" cy="64238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6C84AC7-4969-8F02-9E74-3F14CFFD11D7}"/>
              </a:ext>
            </a:extLst>
          </p:cNvPr>
          <p:cNvSpPr txBox="1"/>
          <p:nvPr/>
        </p:nvSpPr>
        <p:spPr>
          <a:xfrm>
            <a:off x="3052617" y="2037492"/>
            <a:ext cx="7216797" cy="1754326"/>
          </a:xfrm>
          <a:prstGeom prst="rect">
            <a:avLst/>
          </a:prstGeom>
          <a:noFill/>
        </p:spPr>
        <p:txBody>
          <a:bodyPr wrap="square" rtlCol="0">
            <a:spAutoFit/>
          </a:bodyPr>
          <a:lstStyle/>
          <a:p>
            <a:r>
              <a:rPr lang="es-MX" sz="5400" b="1" dirty="0">
                <a:solidFill>
                  <a:schemeClr val="bg1"/>
                </a:solidFill>
                <a:latin typeface="Aptos" panose="020B0004020202020204" pitchFamily="34" charset="0"/>
              </a:rPr>
              <a:t>Marco de Inversión Fundamentos</a:t>
            </a:r>
            <a:endParaRPr lang="es-CO" sz="5400" b="1" dirty="0">
              <a:solidFill>
                <a:schemeClr val="bg1"/>
              </a:solidFill>
              <a:latin typeface="Aptos" panose="020B0004020202020204" pitchFamily="34" charset="0"/>
            </a:endParaRPr>
          </a:p>
        </p:txBody>
      </p:sp>
      <p:sp>
        <p:nvSpPr>
          <p:cNvPr id="13" name="TextBox 12">
            <a:extLst>
              <a:ext uri="{FF2B5EF4-FFF2-40B4-BE49-F238E27FC236}">
                <a16:creationId xmlns:a16="http://schemas.microsoft.com/office/drawing/2014/main" id="{4181DA23-00DF-3053-7623-7E152713C390}"/>
              </a:ext>
            </a:extLst>
          </p:cNvPr>
          <p:cNvSpPr txBox="1"/>
          <p:nvPr/>
        </p:nvSpPr>
        <p:spPr>
          <a:xfrm>
            <a:off x="3052618" y="3943345"/>
            <a:ext cx="6086764" cy="523220"/>
          </a:xfrm>
          <a:prstGeom prst="rect">
            <a:avLst/>
          </a:prstGeom>
          <a:noFill/>
        </p:spPr>
        <p:txBody>
          <a:bodyPr wrap="square" rtlCol="0">
            <a:spAutoFit/>
          </a:bodyPr>
          <a:lstStyle/>
          <a:p>
            <a:r>
              <a:rPr lang="es-MX" sz="2800" dirty="0">
                <a:solidFill>
                  <a:srgbClr val="FFC002"/>
                </a:solidFill>
                <a:latin typeface="Aptos" panose="020B0004020202020204" pitchFamily="34" charset="0"/>
              </a:rPr>
              <a:t>BCRP – CEFA 2025</a:t>
            </a:r>
            <a:endParaRPr lang="es-CO" sz="2800" dirty="0">
              <a:solidFill>
                <a:srgbClr val="FFC002"/>
              </a:solidFill>
              <a:latin typeface="Aptos" panose="020B0004020202020204" pitchFamily="34" charset="0"/>
            </a:endParaRPr>
          </a:p>
        </p:txBody>
      </p:sp>
      <p:cxnSp>
        <p:nvCxnSpPr>
          <p:cNvPr id="14" name="Straight Connector 13">
            <a:extLst>
              <a:ext uri="{FF2B5EF4-FFF2-40B4-BE49-F238E27FC236}">
                <a16:creationId xmlns:a16="http://schemas.microsoft.com/office/drawing/2014/main" id="{CC4C5C73-B906-6532-A410-AAEEBB0C5E2C}"/>
              </a:ext>
            </a:extLst>
          </p:cNvPr>
          <p:cNvCxnSpPr>
            <a:cxnSpLocks/>
          </p:cNvCxnSpPr>
          <p:nvPr/>
        </p:nvCxnSpPr>
        <p:spPr>
          <a:xfrm>
            <a:off x="3144982" y="3862958"/>
            <a:ext cx="5765716" cy="0"/>
          </a:xfrm>
          <a:prstGeom prst="line">
            <a:avLst/>
          </a:prstGeom>
          <a:noFill/>
          <a:ln w="9525" cap="flat">
            <a:solidFill>
              <a:srgbClr val="FFC002"/>
            </a:solidFill>
            <a:prstDash val="solid"/>
            <a:miter lim="800000"/>
          </a:ln>
          <a:effectLst/>
          <a:sp3d/>
        </p:spPr>
        <p:style>
          <a:lnRef idx="0">
            <a:scrgbClr r="0" g="0" b="0"/>
          </a:lnRef>
          <a:fillRef idx="0">
            <a:scrgbClr r="0" g="0" b="0"/>
          </a:fillRef>
          <a:effectRef idx="0">
            <a:scrgbClr r="0" g="0" b="0"/>
          </a:effectRef>
          <a:fontRef idx="none"/>
        </p:style>
      </p:cxn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pic>
        <p:nvPicPr>
          <p:cNvPr id="3" name="Picture 2">
            <a:extLst>
              <a:ext uri="{FF2B5EF4-FFF2-40B4-BE49-F238E27FC236}">
                <a16:creationId xmlns:a16="http://schemas.microsoft.com/office/drawing/2014/main" id="{3C5284B2-0BCB-0114-AB71-CDFF4A19FE44}"/>
              </a:ext>
            </a:extLst>
          </p:cNvPr>
          <p:cNvPicPr>
            <a:picLocks noChangeAspect="1"/>
          </p:cNvPicPr>
          <p:nvPr/>
        </p:nvPicPr>
        <p:blipFill>
          <a:blip r:embed="rId5">
            <a:alphaModFix amt="3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9949869">
            <a:off x="5090226" y="-2831935"/>
            <a:ext cx="8772566" cy="8772566"/>
          </a:xfrm>
          <a:prstGeom prst="rect">
            <a:avLst/>
          </a:prstGeom>
        </p:spPr>
      </p:pic>
      <p:pic>
        <p:nvPicPr>
          <p:cNvPr id="2" name="Imagen 1">
            <a:extLst>
              <a:ext uri="{FF2B5EF4-FFF2-40B4-BE49-F238E27FC236}">
                <a16:creationId xmlns:a16="http://schemas.microsoft.com/office/drawing/2014/main" id="{D4B4BD82-EC73-4732-AA5B-BFB4C65100A2}"/>
              </a:ext>
            </a:extLst>
          </p:cNvPr>
          <p:cNvPicPr>
            <a:picLocks noChangeAspect="1"/>
          </p:cNvPicPr>
          <p:nvPr/>
        </p:nvPicPr>
        <p:blipFill>
          <a:blip r:embed="rId7"/>
          <a:stretch>
            <a:fillRect/>
          </a:stretch>
        </p:blipFill>
        <p:spPr>
          <a:xfrm>
            <a:off x="111640" y="86780"/>
            <a:ext cx="1580085" cy="809214"/>
          </a:xfrm>
          <a:prstGeom prst="rect">
            <a:avLst/>
          </a:prstGeom>
        </p:spPr>
      </p:pic>
    </p:spTree>
    <p:extLst>
      <p:ext uri="{BB962C8B-B14F-4D97-AF65-F5344CB8AC3E}">
        <p14:creationId xmlns:p14="http://schemas.microsoft.com/office/powerpoint/2010/main" val="2560095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9A2D5CE9-9C77-BA36-7B5E-F9AC6A07F7A8}"/>
              </a:ext>
            </a:extLst>
          </p:cNvPr>
          <p:cNvSpPr/>
          <p:nvPr/>
        </p:nvSpPr>
        <p:spPr>
          <a:xfrm>
            <a:off x="4511478" y="4526204"/>
            <a:ext cx="4796287" cy="606199"/>
          </a:xfrm>
          <a:prstGeom prst="roundRect">
            <a:avLst>
              <a:gd name="adj" fmla="val 11568"/>
            </a:avLst>
          </a:prstGeom>
          <a:solidFill>
            <a:srgbClr val="FFCC00"/>
          </a:solid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angle: Rounded Corners 7">
            <a:extLst>
              <a:ext uri="{FF2B5EF4-FFF2-40B4-BE49-F238E27FC236}">
                <a16:creationId xmlns:a16="http://schemas.microsoft.com/office/drawing/2014/main" id="{68F2EE88-4065-6BAA-7F42-0C95E17D1477}"/>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2">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El “Juego”…</a:t>
            </a:r>
            <a:endParaRPr lang="es-CO" sz="40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7217C78-CD2A-8BEC-0B95-2A017E162D99}"/>
              </a:ext>
            </a:extLst>
          </p:cNvPr>
          <p:cNvGrpSpPr/>
          <p:nvPr/>
        </p:nvGrpSpPr>
        <p:grpSpPr>
          <a:xfrm>
            <a:off x="743291" y="2386918"/>
            <a:ext cx="4952702" cy="785247"/>
            <a:chOff x="743471" y="2734799"/>
            <a:chExt cx="4952702" cy="785247"/>
          </a:xfrm>
        </p:grpSpPr>
        <p:sp>
          <p:nvSpPr>
            <p:cNvPr id="5" name="TextBox 4">
              <a:extLst>
                <a:ext uri="{FF2B5EF4-FFF2-40B4-BE49-F238E27FC236}">
                  <a16:creationId xmlns:a16="http://schemas.microsoft.com/office/drawing/2014/main" id="{8837737F-D3B1-F27B-754C-5F7C5FF701F1}"/>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 difícil de cuantificar</a:t>
              </a:r>
            </a:p>
          </p:txBody>
        </p:sp>
        <p:grpSp>
          <p:nvGrpSpPr>
            <p:cNvPr id="17" name="Group 16">
              <a:extLst>
                <a:ext uri="{FF2B5EF4-FFF2-40B4-BE49-F238E27FC236}">
                  <a16:creationId xmlns:a16="http://schemas.microsoft.com/office/drawing/2014/main" id="{77E02CB4-694A-70C3-7441-E0A22777BC9D}"/>
                </a:ext>
              </a:extLst>
            </p:cNvPr>
            <p:cNvGrpSpPr/>
            <p:nvPr/>
          </p:nvGrpSpPr>
          <p:grpSpPr>
            <a:xfrm>
              <a:off x="743471" y="2734799"/>
              <a:ext cx="4952702" cy="785247"/>
              <a:chOff x="743471" y="2734799"/>
              <a:chExt cx="4952702" cy="785247"/>
            </a:xfrm>
          </p:grpSpPr>
          <p:sp>
            <p:nvSpPr>
              <p:cNvPr id="12" name="Rectangle: Rounded Corners 11">
                <a:extLst>
                  <a:ext uri="{FF2B5EF4-FFF2-40B4-BE49-F238E27FC236}">
                    <a16:creationId xmlns:a16="http://schemas.microsoft.com/office/drawing/2014/main" id="{4AB81AF5-80C8-696C-5CAF-4B0257B1BC4A}"/>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Oval 13">
                <a:extLst>
                  <a:ext uri="{FF2B5EF4-FFF2-40B4-BE49-F238E27FC236}">
                    <a16:creationId xmlns:a16="http://schemas.microsoft.com/office/drawing/2014/main" id="{AF2E3B10-3936-3115-1E5E-78E5E5BCDE14}"/>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Half Frame 15">
                <a:extLst>
                  <a:ext uri="{FF2B5EF4-FFF2-40B4-BE49-F238E27FC236}">
                    <a16:creationId xmlns:a16="http://schemas.microsoft.com/office/drawing/2014/main" id="{73CDA0F2-1502-857A-B1F1-37220F488FF3}"/>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4" name="Group 3">
            <a:extLst>
              <a:ext uri="{FF2B5EF4-FFF2-40B4-BE49-F238E27FC236}">
                <a16:creationId xmlns:a16="http://schemas.microsoft.com/office/drawing/2014/main" id="{1BF73E77-E221-219B-E617-1FDFD8EE90A0}"/>
              </a:ext>
            </a:extLst>
          </p:cNvPr>
          <p:cNvGrpSpPr/>
          <p:nvPr/>
        </p:nvGrpSpPr>
        <p:grpSpPr>
          <a:xfrm>
            <a:off x="2003048" y="3410101"/>
            <a:ext cx="4952702" cy="785247"/>
            <a:chOff x="743471" y="2734799"/>
            <a:chExt cx="4952702" cy="785247"/>
          </a:xfrm>
        </p:grpSpPr>
        <p:sp>
          <p:nvSpPr>
            <p:cNvPr id="7" name="TextBox 6">
              <a:extLst>
                <a:ext uri="{FF2B5EF4-FFF2-40B4-BE49-F238E27FC236}">
                  <a16:creationId xmlns:a16="http://schemas.microsoft.com/office/drawing/2014/main" id="{935D5F6E-E162-C751-C242-9A5BF6DFE71F}"/>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Está en constante cambio</a:t>
              </a:r>
            </a:p>
          </p:txBody>
        </p:sp>
        <p:grpSp>
          <p:nvGrpSpPr>
            <p:cNvPr id="13" name="Group 12">
              <a:extLst>
                <a:ext uri="{FF2B5EF4-FFF2-40B4-BE49-F238E27FC236}">
                  <a16:creationId xmlns:a16="http://schemas.microsoft.com/office/drawing/2014/main" id="{4F3A2098-DB83-58BB-279B-693A919158AE}"/>
                </a:ext>
              </a:extLst>
            </p:cNvPr>
            <p:cNvGrpSpPr/>
            <p:nvPr/>
          </p:nvGrpSpPr>
          <p:grpSpPr>
            <a:xfrm>
              <a:off x="743471" y="2734799"/>
              <a:ext cx="4952702" cy="785247"/>
              <a:chOff x="743471" y="2734799"/>
              <a:chExt cx="4952702" cy="785247"/>
            </a:xfrm>
          </p:grpSpPr>
          <p:sp>
            <p:nvSpPr>
              <p:cNvPr id="19" name="Rectangle: Rounded Corners 18">
                <a:extLst>
                  <a:ext uri="{FF2B5EF4-FFF2-40B4-BE49-F238E27FC236}">
                    <a16:creationId xmlns:a16="http://schemas.microsoft.com/office/drawing/2014/main" id="{196EF32C-00F6-8FB3-2315-F500D33308A1}"/>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Oval 36">
                <a:extLst>
                  <a:ext uri="{FF2B5EF4-FFF2-40B4-BE49-F238E27FC236}">
                    <a16:creationId xmlns:a16="http://schemas.microsoft.com/office/drawing/2014/main" id="{BFD1CC63-B8E6-728F-D01E-881CC3855EF1}"/>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Half Frame 39">
                <a:extLst>
                  <a:ext uri="{FF2B5EF4-FFF2-40B4-BE49-F238E27FC236}">
                    <a16:creationId xmlns:a16="http://schemas.microsoft.com/office/drawing/2014/main" id="{1ADE3C88-7878-1751-D4EC-7EE0487860C0}"/>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sp>
        <p:nvSpPr>
          <p:cNvPr id="42" name="TextBox 41">
            <a:extLst>
              <a:ext uri="{FF2B5EF4-FFF2-40B4-BE49-F238E27FC236}">
                <a16:creationId xmlns:a16="http://schemas.microsoft.com/office/drawing/2014/main" id="{E7AE6A15-556C-902B-681A-E1AED067EBAB}"/>
              </a:ext>
            </a:extLst>
          </p:cNvPr>
          <p:cNvSpPr txBox="1"/>
          <p:nvPr/>
        </p:nvSpPr>
        <p:spPr>
          <a:xfrm>
            <a:off x="4724050" y="4624947"/>
            <a:ext cx="4371141" cy="461665"/>
          </a:xfrm>
          <a:prstGeom prst="rect">
            <a:avLst/>
          </a:prstGeom>
          <a:noFill/>
          <a:ln>
            <a:noFill/>
          </a:ln>
        </p:spPr>
        <p:txBody>
          <a:bodyPr wrap="square" rtlCol="0">
            <a:spAutoFit/>
          </a:bodyPr>
          <a:lstStyle/>
          <a:p>
            <a:pPr algn="ctr">
              <a:buClr>
                <a:srgbClr val="FFC002"/>
              </a:buClr>
            </a:pPr>
            <a:r>
              <a:rPr lang="es-MX" sz="2400" dirty="0">
                <a:solidFill>
                  <a:schemeClr val="tx1">
                    <a:lumMod val="85000"/>
                    <a:lumOff val="15000"/>
                  </a:schemeClr>
                </a:solidFill>
                <a:latin typeface="Aptos" panose="020B0004020202020204" pitchFamily="34" charset="0"/>
              </a:rPr>
              <a:t>No tiene principio ni final</a:t>
            </a:r>
          </a:p>
        </p:txBody>
      </p:sp>
      <p:sp>
        <p:nvSpPr>
          <p:cNvPr id="45" name="Oval 44">
            <a:extLst>
              <a:ext uri="{FF2B5EF4-FFF2-40B4-BE49-F238E27FC236}">
                <a16:creationId xmlns:a16="http://schemas.microsoft.com/office/drawing/2014/main" id="{8B6B2CAB-DBFA-18B9-502F-A833B7E7043F}"/>
              </a:ext>
            </a:extLst>
          </p:cNvPr>
          <p:cNvSpPr/>
          <p:nvPr/>
        </p:nvSpPr>
        <p:spPr>
          <a:xfrm>
            <a:off x="4355063" y="4347156"/>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Half Frame 45">
            <a:extLst>
              <a:ext uri="{FF2B5EF4-FFF2-40B4-BE49-F238E27FC236}">
                <a16:creationId xmlns:a16="http://schemas.microsoft.com/office/drawing/2014/main" id="{373C1B03-FCC8-EF2A-9DBE-124BDED322BC}"/>
              </a:ext>
            </a:extLst>
          </p:cNvPr>
          <p:cNvSpPr/>
          <p:nvPr/>
        </p:nvSpPr>
        <p:spPr>
          <a:xfrm rot="8100000">
            <a:off x="4392008" y="4430678"/>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nvGrpSpPr>
          <p:cNvPr id="47" name="Group 46">
            <a:extLst>
              <a:ext uri="{FF2B5EF4-FFF2-40B4-BE49-F238E27FC236}">
                <a16:creationId xmlns:a16="http://schemas.microsoft.com/office/drawing/2014/main" id="{5466E345-9AD4-5D4A-D916-B160DAF6C18F}"/>
              </a:ext>
            </a:extLst>
          </p:cNvPr>
          <p:cNvGrpSpPr/>
          <p:nvPr/>
        </p:nvGrpSpPr>
        <p:grpSpPr>
          <a:xfrm>
            <a:off x="6617087" y="5357304"/>
            <a:ext cx="4952702" cy="785247"/>
            <a:chOff x="743471" y="2734799"/>
            <a:chExt cx="4952702" cy="785247"/>
          </a:xfrm>
        </p:grpSpPr>
        <p:sp>
          <p:nvSpPr>
            <p:cNvPr id="48" name="TextBox 47">
              <a:extLst>
                <a:ext uri="{FF2B5EF4-FFF2-40B4-BE49-F238E27FC236}">
                  <a16:creationId xmlns:a16="http://schemas.microsoft.com/office/drawing/2014/main" id="{B2796CA5-52DB-0ED5-EC64-9832C5941E29}"/>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 indiferente</a:t>
              </a:r>
            </a:p>
          </p:txBody>
        </p:sp>
        <p:grpSp>
          <p:nvGrpSpPr>
            <p:cNvPr id="49" name="Group 48">
              <a:extLst>
                <a:ext uri="{FF2B5EF4-FFF2-40B4-BE49-F238E27FC236}">
                  <a16:creationId xmlns:a16="http://schemas.microsoft.com/office/drawing/2014/main" id="{B8E15D9E-1D7D-B0E3-1B63-073A5D75A245}"/>
                </a:ext>
              </a:extLst>
            </p:cNvPr>
            <p:cNvGrpSpPr/>
            <p:nvPr/>
          </p:nvGrpSpPr>
          <p:grpSpPr>
            <a:xfrm>
              <a:off x="743471" y="2734799"/>
              <a:ext cx="4952702" cy="785247"/>
              <a:chOff x="743471" y="2734799"/>
              <a:chExt cx="4952702" cy="785247"/>
            </a:xfrm>
          </p:grpSpPr>
          <p:sp>
            <p:nvSpPr>
              <p:cNvPr id="50" name="Rectangle: Rounded Corners 49">
                <a:extLst>
                  <a:ext uri="{FF2B5EF4-FFF2-40B4-BE49-F238E27FC236}">
                    <a16:creationId xmlns:a16="http://schemas.microsoft.com/office/drawing/2014/main" id="{270EEB39-7F10-D9CF-EA7F-F801B4A392E5}"/>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Oval 50">
                <a:extLst>
                  <a:ext uri="{FF2B5EF4-FFF2-40B4-BE49-F238E27FC236}">
                    <a16:creationId xmlns:a16="http://schemas.microsoft.com/office/drawing/2014/main" id="{94C6B6F5-B3C0-13E1-2C88-9AEDA759246D}"/>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Half Frame 51">
                <a:extLst>
                  <a:ext uri="{FF2B5EF4-FFF2-40B4-BE49-F238E27FC236}">
                    <a16:creationId xmlns:a16="http://schemas.microsoft.com/office/drawing/2014/main" id="{D0247CD3-B730-0062-0C3F-3E7EC8DB4B1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pic>
        <p:nvPicPr>
          <p:cNvPr id="55" name="Picture 54">
            <a:extLst>
              <a:ext uri="{FF2B5EF4-FFF2-40B4-BE49-F238E27FC236}">
                <a16:creationId xmlns:a16="http://schemas.microsoft.com/office/drawing/2014/main" id="{CC8F985E-5BB4-D84A-65C3-4BBA253F179B}"/>
              </a:ext>
            </a:extLst>
          </p:cNvPr>
          <p:cNvPicPr>
            <a:picLocks noChangeAspect="1"/>
          </p:cNvPicPr>
          <p:nvPr/>
        </p:nvPicPr>
        <p:blipFill>
          <a:blip r:embed="rId3">
            <a:alphaModFix amt="5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9585714">
            <a:off x="6845496" y="-318410"/>
            <a:ext cx="5912058" cy="5912058"/>
          </a:xfrm>
          <a:prstGeom prst="rect">
            <a:avLst/>
          </a:prstGeom>
        </p:spPr>
      </p:pic>
      <p:pic>
        <p:nvPicPr>
          <p:cNvPr id="56" name="Picture 10" descr="Abstract Dark Halftone Background Design Png Image - Background Abstract  Design Png Clipart - Large Size Png Image - PikPng">
            <a:extLst>
              <a:ext uri="{FF2B5EF4-FFF2-40B4-BE49-F238E27FC236}">
                <a16:creationId xmlns:a16="http://schemas.microsoft.com/office/drawing/2014/main" id="{9A64D30F-0297-84FC-2BA8-3AABBC38E7BD}"/>
              </a:ext>
            </a:extLst>
          </p:cNvPr>
          <p:cNvPicPr>
            <a:picLocks noChangeAspect="1" noChangeArrowheads="1"/>
          </p:cNvPicPr>
          <p:nvPr/>
        </p:nvPicPr>
        <p:blipFill rotWithShape="1">
          <a:blip r:embed="rId5">
            <a:alphaModFix amt="3000"/>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r="4717" b="6330"/>
          <a:stretch/>
        </p:blipFill>
        <p:spPr bwMode="auto">
          <a:xfrm rot="5400000">
            <a:off x="39976" y="474086"/>
            <a:ext cx="6343938" cy="642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695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8F2EE88-4065-6BAA-7F42-0C95E17D1477}"/>
              </a:ext>
            </a:extLst>
          </p:cNvPr>
          <p:cNvSpPr/>
          <p:nvPr/>
        </p:nvSpPr>
        <p:spPr>
          <a:xfrm>
            <a:off x="2603739" y="654157"/>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3">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2603738" y="793675"/>
            <a:ext cx="6984521"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El “Juego” no tiene principio ni final</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1680276"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735075"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04F9D13-F47F-5AC8-D9AA-A252142CFA3F}"/>
              </a:ext>
            </a:extLst>
          </p:cNvPr>
          <p:cNvGrpSpPr/>
          <p:nvPr/>
        </p:nvGrpSpPr>
        <p:grpSpPr>
          <a:xfrm>
            <a:off x="1251328" y="2940733"/>
            <a:ext cx="4952702" cy="1187624"/>
            <a:chOff x="6377055" y="4514908"/>
            <a:chExt cx="4952702" cy="1187624"/>
          </a:xfrm>
        </p:grpSpPr>
        <p:sp>
          <p:nvSpPr>
            <p:cNvPr id="13" name="TextBox 12">
              <a:extLst>
                <a:ext uri="{FF2B5EF4-FFF2-40B4-BE49-F238E27FC236}">
                  <a16:creationId xmlns:a16="http://schemas.microsoft.com/office/drawing/2014/main" id="{2C62F465-1FB9-450B-3935-2EC4B61CAFF5}"/>
                </a:ext>
              </a:extLst>
            </p:cNvPr>
            <p:cNvSpPr txBox="1"/>
            <p:nvPr/>
          </p:nvSpPr>
          <p:spPr>
            <a:xfrm>
              <a:off x="6798467" y="4757390"/>
              <a:ext cx="4339655" cy="923330"/>
            </a:xfrm>
            <a:prstGeom prst="rect">
              <a:avLst/>
            </a:prstGeom>
            <a:noFill/>
          </p:spPr>
          <p:txBody>
            <a:bodyPr wrap="square" rtlCol="0">
              <a:spAutoFit/>
            </a:bodyPr>
            <a:lstStyle/>
            <a:p>
              <a:r>
                <a:rPr lang="es-MX" dirty="0">
                  <a:solidFill>
                    <a:schemeClr val="bg1"/>
                  </a:solidFill>
                  <a:latin typeface="Aptos" panose="020B0004020202020204" pitchFamily="34" charset="0"/>
                </a:rPr>
                <a:t>El mercado no tiene un inicio ni un punto final. Cada inversor decide cuándo jugar y por cuánto tiempo.</a:t>
              </a:r>
            </a:p>
          </p:txBody>
        </p:sp>
        <p:grpSp>
          <p:nvGrpSpPr>
            <p:cNvPr id="14" name="Group 13">
              <a:extLst>
                <a:ext uri="{FF2B5EF4-FFF2-40B4-BE49-F238E27FC236}">
                  <a16:creationId xmlns:a16="http://schemas.microsoft.com/office/drawing/2014/main" id="{35CF43F5-CE2D-D812-3A31-CCEF4FF62EC9}"/>
                </a:ext>
              </a:extLst>
            </p:cNvPr>
            <p:cNvGrpSpPr/>
            <p:nvPr/>
          </p:nvGrpSpPr>
          <p:grpSpPr>
            <a:xfrm>
              <a:off x="6377055" y="4514908"/>
              <a:ext cx="4952702" cy="1187624"/>
              <a:chOff x="743471" y="2734799"/>
              <a:chExt cx="4952702" cy="1187624"/>
            </a:xfrm>
          </p:grpSpPr>
          <p:sp>
            <p:nvSpPr>
              <p:cNvPr id="16" name="Rectangle: Rounded Corners 15">
                <a:extLst>
                  <a:ext uri="{FF2B5EF4-FFF2-40B4-BE49-F238E27FC236}">
                    <a16:creationId xmlns:a16="http://schemas.microsoft.com/office/drawing/2014/main" id="{3B3B51FD-8117-1B46-8EF6-264ADFBC2B77}"/>
                  </a:ext>
                </a:extLst>
              </p:cNvPr>
              <p:cNvSpPr/>
              <p:nvPr/>
            </p:nvSpPr>
            <p:spPr>
              <a:xfrm>
                <a:off x="899886" y="2913846"/>
                <a:ext cx="4796287" cy="1008577"/>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Oval 16">
                <a:extLst>
                  <a:ext uri="{FF2B5EF4-FFF2-40B4-BE49-F238E27FC236}">
                    <a16:creationId xmlns:a16="http://schemas.microsoft.com/office/drawing/2014/main" id="{6F848437-FFDE-B36E-2B55-4A085A5DADCB}"/>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Half Frame 17">
                <a:extLst>
                  <a:ext uri="{FF2B5EF4-FFF2-40B4-BE49-F238E27FC236}">
                    <a16:creationId xmlns:a16="http://schemas.microsoft.com/office/drawing/2014/main" id="{4A365A16-C6C2-BB65-405B-756621503447}"/>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19" name="Group 18">
            <a:extLst>
              <a:ext uri="{FF2B5EF4-FFF2-40B4-BE49-F238E27FC236}">
                <a16:creationId xmlns:a16="http://schemas.microsoft.com/office/drawing/2014/main" id="{FB7202FF-05C5-FDE4-3FF8-1C8B4195D0A0}"/>
              </a:ext>
            </a:extLst>
          </p:cNvPr>
          <p:cNvGrpSpPr/>
          <p:nvPr/>
        </p:nvGrpSpPr>
        <p:grpSpPr>
          <a:xfrm>
            <a:off x="1251328" y="4461536"/>
            <a:ext cx="4952702" cy="944348"/>
            <a:chOff x="6377055" y="4514908"/>
            <a:chExt cx="4952702" cy="944348"/>
          </a:xfrm>
        </p:grpSpPr>
        <p:sp>
          <p:nvSpPr>
            <p:cNvPr id="20" name="TextBox 19">
              <a:extLst>
                <a:ext uri="{FF2B5EF4-FFF2-40B4-BE49-F238E27FC236}">
                  <a16:creationId xmlns:a16="http://schemas.microsoft.com/office/drawing/2014/main" id="{2932B486-AD6A-057A-9F03-873084A07234}"/>
                </a:ext>
              </a:extLst>
            </p:cNvPr>
            <p:cNvSpPr txBox="1"/>
            <p:nvPr/>
          </p:nvSpPr>
          <p:spPr>
            <a:xfrm>
              <a:off x="6798467" y="4757390"/>
              <a:ext cx="4339655" cy="646331"/>
            </a:xfrm>
            <a:prstGeom prst="rect">
              <a:avLst/>
            </a:prstGeom>
            <a:noFill/>
          </p:spPr>
          <p:txBody>
            <a:bodyPr wrap="square" rtlCol="0">
              <a:spAutoFit/>
            </a:bodyPr>
            <a:lstStyle/>
            <a:p>
              <a:r>
                <a:rPr lang="es-MX" dirty="0">
                  <a:solidFill>
                    <a:schemeClr val="bg1"/>
                  </a:solidFill>
                  <a:latin typeface="Aptos" panose="020B0004020202020204" pitchFamily="34" charset="0"/>
                </a:rPr>
                <a:t>Debes gestionar activamente tu cartera para controlar el riesgo.</a:t>
              </a:r>
            </a:p>
          </p:txBody>
        </p:sp>
        <p:grpSp>
          <p:nvGrpSpPr>
            <p:cNvPr id="21" name="Group 20">
              <a:extLst>
                <a:ext uri="{FF2B5EF4-FFF2-40B4-BE49-F238E27FC236}">
                  <a16:creationId xmlns:a16="http://schemas.microsoft.com/office/drawing/2014/main" id="{EEF04AFF-4EAE-08C3-3F7A-45BE60D0B36B}"/>
                </a:ext>
              </a:extLst>
            </p:cNvPr>
            <p:cNvGrpSpPr/>
            <p:nvPr/>
          </p:nvGrpSpPr>
          <p:grpSpPr>
            <a:xfrm>
              <a:off x="6377055" y="4514908"/>
              <a:ext cx="4952702" cy="944348"/>
              <a:chOff x="743471" y="2734799"/>
              <a:chExt cx="4952702" cy="944348"/>
            </a:xfrm>
          </p:grpSpPr>
          <p:sp>
            <p:nvSpPr>
              <p:cNvPr id="22" name="Rectangle: Rounded Corners 21">
                <a:extLst>
                  <a:ext uri="{FF2B5EF4-FFF2-40B4-BE49-F238E27FC236}">
                    <a16:creationId xmlns:a16="http://schemas.microsoft.com/office/drawing/2014/main" id="{95F309D1-B577-676D-7033-B1AF4ED532FB}"/>
                  </a:ext>
                </a:extLst>
              </p:cNvPr>
              <p:cNvSpPr/>
              <p:nvPr/>
            </p:nvSpPr>
            <p:spPr>
              <a:xfrm>
                <a:off x="899886" y="2913847"/>
                <a:ext cx="4796287" cy="765300"/>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3" name="Oval 22">
                <a:extLst>
                  <a:ext uri="{FF2B5EF4-FFF2-40B4-BE49-F238E27FC236}">
                    <a16:creationId xmlns:a16="http://schemas.microsoft.com/office/drawing/2014/main" id="{10D83B62-3379-7B21-11A5-F1B7EF860D6F}"/>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Half Frame 24">
                <a:extLst>
                  <a:ext uri="{FF2B5EF4-FFF2-40B4-BE49-F238E27FC236}">
                    <a16:creationId xmlns:a16="http://schemas.microsoft.com/office/drawing/2014/main" id="{9DF38633-25C6-CB77-4FED-813212208C3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pic>
        <p:nvPicPr>
          <p:cNvPr id="4" name="Picture 3">
            <a:extLst>
              <a:ext uri="{FF2B5EF4-FFF2-40B4-BE49-F238E27FC236}">
                <a16:creationId xmlns:a16="http://schemas.microsoft.com/office/drawing/2014/main" id="{4EF5771B-5421-181F-04F7-8AFD2CD312C9}"/>
              </a:ext>
            </a:extLst>
          </p:cNvPr>
          <p:cNvPicPr>
            <a:picLocks noChangeAspect="1"/>
          </p:cNvPicPr>
          <p:nvPr/>
        </p:nvPicPr>
        <p:blipFill>
          <a:blip r:embed="rId4">
            <a:alphaModFix amt="4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19662149">
            <a:off x="4405451" y="-2001454"/>
            <a:ext cx="9884371" cy="9884371"/>
          </a:xfrm>
          <a:prstGeom prst="rect">
            <a:avLst/>
          </a:prstGeom>
        </p:spPr>
      </p:pic>
      <p:pic>
        <p:nvPicPr>
          <p:cNvPr id="6" name="Picture 5">
            <a:extLst>
              <a:ext uri="{FF2B5EF4-FFF2-40B4-BE49-F238E27FC236}">
                <a16:creationId xmlns:a16="http://schemas.microsoft.com/office/drawing/2014/main" id="{4EFFCCBF-ED63-0363-01FC-5F61EBFD471E}"/>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rot="937328">
            <a:off x="-304558" y="3295422"/>
            <a:ext cx="3845997" cy="3845997"/>
          </a:xfrm>
          <a:prstGeom prst="rect">
            <a:avLst/>
          </a:prstGeom>
        </p:spPr>
      </p:pic>
      <p:pic>
        <p:nvPicPr>
          <p:cNvPr id="1026" name="Picture 2" descr="Más de 1.000 imágenes gratis de Infinito y Universo - Pixabay">
            <a:extLst>
              <a:ext uri="{FF2B5EF4-FFF2-40B4-BE49-F238E27FC236}">
                <a16:creationId xmlns:a16="http://schemas.microsoft.com/office/drawing/2014/main" id="{A569341D-418D-43D4-F96C-7A467242AA1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060" r="14060"/>
          <a:stretch/>
        </p:blipFill>
        <p:spPr bwMode="auto">
          <a:xfrm>
            <a:off x="6359142" y="1703596"/>
            <a:ext cx="5035192" cy="5035192"/>
          </a:xfrm>
          <a:prstGeom prst="ellipse">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736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1F231-2BEB-EEF2-567D-6109ADF5638B}"/>
            </a:ext>
          </a:extLst>
        </p:cNvPr>
        <p:cNvGrpSpPr/>
        <p:nvPr/>
      </p:nvGrpSpPr>
      <p:grpSpPr>
        <a:xfrm>
          <a:off x="0" y="0"/>
          <a:ext cx="0" cy="0"/>
          <a:chOff x="0" y="0"/>
          <a:chExt cx="0" cy="0"/>
        </a:xfrm>
      </p:grpSpPr>
      <p:pic>
        <p:nvPicPr>
          <p:cNvPr id="55" name="Picture 54">
            <a:extLst>
              <a:ext uri="{FF2B5EF4-FFF2-40B4-BE49-F238E27FC236}">
                <a16:creationId xmlns:a16="http://schemas.microsoft.com/office/drawing/2014/main" id="{F6E256EC-0C3C-F419-A584-D9E6B4D49FE2}"/>
              </a:ext>
            </a:extLst>
          </p:cNvPr>
          <p:cNvPicPr>
            <a:picLocks noChangeAspect="1"/>
          </p:cNvPicPr>
          <p:nvPr/>
        </p:nvPicPr>
        <p:blipFill>
          <a:blip r:embed="rId2">
            <a:alphaModFix amt="5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9585714">
            <a:off x="6845496" y="-318410"/>
            <a:ext cx="5912058" cy="5912058"/>
          </a:xfrm>
          <a:prstGeom prst="rect">
            <a:avLst/>
          </a:prstGeom>
        </p:spPr>
      </p:pic>
      <p:sp>
        <p:nvSpPr>
          <p:cNvPr id="50" name="Rectangle: Rounded Corners 49">
            <a:extLst>
              <a:ext uri="{FF2B5EF4-FFF2-40B4-BE49-F238E27FC236}">
                <a16:creationId xmlns:a16="http://schemas.microsoft.com/office/drawing/2014/main" id="{A219E019-29A8-2E23-E40A-885F53B158E3}"/>
              </a:ext>
            </a:extLst>
          </p:cNvPr>
          <p:cNvSpPr/>
          <p:nvPr/>
        </p:nvSpPr>
        <p:spPr>
          <a:xfrm>
            <a:off x="6773502" y="5536352"/>
            <a:ext cx="4796287" cy="606199"/>
          </a:xfrm>
          <a:prstGeom prst="roundRect">
            <a:avLst>
              <a:gd name="adj" fmla="val 11568"/>
            </a:avLst>
          </a:prstGeom>
          <a:solidFill>
            <a:srgbClr val="FFCC00"/>
          </a:solid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angle: Rounded Corners 7">
            <a:extLst>
              <a:ext uri="{FF2B5EF4-FFF2-40B4-BE49-F238E27FC236}">
                <a16:creationId xmlns:a16="http://schemas.microsoft.com/office/drawing/2014/main" id="{B583F540-8363-B035-9C3A-D6B38CF87069}"/>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EA3CA7C4-9F51-8BB3-68D9-C2570E2DA3E0}"/>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A215FC5D-BFB2-9DB0-5086-5319B29E2812}"/>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El “Juego”…</a:t>
            </a:r>
            <a:endParaRPr lang="es-CO" sz="40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325C357F-A03C-11B9-B25E-B4B358D8A0C8}"/>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38CE22-51B5-96DD-D39A-882B8210C12A}"/>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6F80E78-FE88-FACD-4726-311DAA9B7F63}"/>
              </a:ext>
            </a:extLst>
          </p:cNvPr>
          <p:cNvGrpSpPr/>
          <p:nvPr/>
        </p:nvGrpSpPr>
        <p:grpSpPr>
          <a:xfrm>
            <a:off x="743291" y="2386918"/>
            <a:ext cx="4952702" cy="785247"/>
            <a:chOff x="743471" y="2734799"/>
            <a:chExt cx="4952702" cy="785247"/>
          </a:xfrm>
        </p:grpSpPr>
        <p:sp>
          <p:nvSpPr>
            <p:cNvPr id="5" name="TextBox 4">
              <a:extLst>
                <a:ext uri="{FF2B5EF4-FFF2-40B4-BE49-F238E27FC236}">
                  <a16:creationId xmlns:a16="http://schemas.microsoft.com/office/drawing/2014/main" id="{5F9B9E63-AEAB-B2F7-16F1-1FF21EE39184}"/>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 difícil de cuantificar</a:t>
              </a:r>
            </a:p>
          </p:txBody>
        </p:sp>
        <p:grpSp>
          <p:nvGrpSpPr>
            <p:cNvPr id="17" name="Group 16">
              <a:extLst>
                <a:ext uri="{FF2B5EF4-FFF2-40B4-BE49-F238E27FC236}">
                  <a16:creationId xmlns:a16="http://schemas.microsoft.com/office/drawing/2014/main" id="{372ECE41-BFE4-6C8E-5EC0-4A4FDD3D1F9E}"/>
                </a:ext>
              </a:extLst>
            </p:cNvPr>
            <p:cNvGrpSpPr/>
            <p:nvPr/>
          </p:nvGrpSpPr>
          <p:grpSpPr>
            <a:xfrm>
              <a:off x="743471" y="2734799"/>
              <a:ext cx="4952702" cy="785247"/>
              <a:chOff x="743471" y="2734799"/>
              <a:chExt cx="4952702" cy="785247"/>
            </a:xfrm>
          </p:grpSpPr>
          <p:sp>
            <p:nvSpPr>
              <p:cNvPr id="12" name="Rectangle: Rounded Corners 11">
                <a:extLst>
                  <a:ext uri="{FF2B5EF4-FFF2-40B4-BE49-F238E27FC236}">
                    <a16:creationId xmlns:a16="http://schemas.microsoft.com/office/drawing/2014/main" id="{1D57AA3E-06DB-1AD2-CC1A-D6EB0C00FEF2}"/>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Oval 13">
                <a:extLst>
                  <a:ext uri="{FF2B5EF4-FFF2-40B4-BE49-F238E27FC236}">
                    <a16:creationId xmlns:a16="http://schemas.microsoft.com/office/drawing/2014/main" id="{1CE759D1-5241-4E6B-6064-92F274206F65}"/>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Half Frame 15">
                <a:extLst>
                  <a:ext uri="{FF2B5EF4-FFF2-40B4-BE49-F238E27FC236}">
                    <a16:creationId xmlns:a16="http://schemas.microsoft.com/office/drawing/2014/main" id="{06DAB594-5164-5CE1-2C1A-6DE9A2CC3681}"/>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4" name="Group 3">
            <a:extLst>
              <a:ext uri="{FF2B5EF4-FFF2-40B4-BE49-F238E27FC236}">
                <a16:creationId xmlns:a16="http://schemas.microsoft.com/office/drawing/2014/main" id="{517DE513-BC3B-EBBF-AF72-7CA074CEBCF1}"/>
              </a:ext>
            </a:extLst>
          </p:cNvPr>
          <p:cNvGrpSpPr/>
          <p:nvPr/>
        </p:nvGrpSpPr>
        <p:grpSpPr>
          <a:xfrm>
            <a:off x="2003048" y="3410101"/>
            <a:ext cx="4952702" cy="785247"/>
            <a:chOff x="743471" y="2734799"/>
            <a:chExt cx="4952702" cy="785247"/>
          </a:xfrm>
        </p:grpSpPr>
        <p:sp>
          <p:nvSpPr>
            <p:cNvPr id="7" name="TextBox 6">
              <a:extLst>
                <a:ext uri="{FF2B5EF4-FFF2-40B4-BE49-F238E27FC236}">
                  <a16:creationId xmlns:a16="http://schemas.microsoft.com/office/drawing/2014/main" id="{FA4AE839-D819-8E0A-474F-0A237FA3B5E6}"/>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Está en constante cambio</a:t>
              </a:r>
            </a:p>
          </p:txBody>
        </p:sp>
        <p:grpSp>
          <p:nvGrpSpPr>
            <p:cNvPr id="13" name="Group 12">
              <a:extLst>
                <a:ext uri="{FF2B5EF4-FFF2-40B4-BE49-F238E27FC236}">
                  <a16:creationId xmlns:a16="http://schemas.microsoft.com/office/drawing/2014/main" id="{3B8F1177-F0D1-14C0-3A20-4FBDCD103EC7}"/>
                </a:ext>
              </a:extLst>
            </p:cNvPr>
            <p:cNvGrpSpPr/>
            <p:nvPr/>
          </p:nvGrpSpPr>
          <p:grpSpPr>
            <a:xfrm>
              <a:off x="743471" y="2734799"/>
              <a:ext cx="4952702" cy="785247"/>
              <a:chOff x="743471" y="2734799"/>
              <a:chExt cx="4952702" cy="785247"/>
            </a:xfrm>
          </p:grpSpPr>
          <p:sp>
            <p:nvSpPr>
              <p:cNvPr id="19" name="Rectangle: Rounded Corners 18">
                <a:extLst>
                  <a:ext uri="{FF2B5EF4-FFF2-40B4-BE49-F238E27FC236}">
                    <a16:creationId xmlns:a16="http://schemas.microsoft.com/office/drawing/2014/main" id="{ED092901-F827-0207-783E-82498AAA9102}"/>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Oval 36">
                <a:extLst>
                  <a:ext uri="{FF2B5EF4-FFF2-40B4-BE49-F238E27FC236}">
                    <a16:creationId xmlns:a16="http://schemas.microsoft.com/office/drawing/2014/main" id="{E6C07E3C-178B-4031-73E7-C0D7B13E13E3}"/>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Half Frame 39">
                <a:extLst>
                  <a:ext uri="{FF2B5EF4-FFF2-40B4-BE49-F238E27FC236}">
                    <a16:creationId xmlns:a16="http://schemas.microsoft.com/office/drawing/2014/main" id="{304D7504-8183-2750-0142-2FDF1340D7EB}"/>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41" name="Group 40">
            <a:extLst>
              <a:ext uri="{FF2B5EF4-FFF2-40B4-BE49-F238E27FC236}">
                <a16:creationId xmlns:a16="http://schemas.microsoft.com/office/drawing/2014/main" id="{8931F3A1-626F-AEDD-E702-2A577F5713EC}"/>
              </a:ext>
            </a:extLst>
          </p:cNvPr>
          <p:cNvGrpSpPr/>
          <p:nvPr/>
        </p:nvGrpSpPr>
        <p:grpSpPr>
          <a:xfrm>
            <a:off x="4355063" y="4347156"/>
            <a:ext cx="4952702" cy="785247"/>
            <a:chOff x="743471" y="2734799"/>
            <a:chExt cx="4952702" cy="785247"/>
          </a:xfrm>
        </p:grpSpPr>
        <p:sp>
          <p:nvSpPr>
            <p:cNvPr id="42" name="TextBox 41">
              <a:extLst>
                <a:ext uri="{FF2B5EF4-FFF2-40B4-BE49-F238E27FC236}">
                  <a16:creationId xmlns:a16="http://schemas.microsoft.com/office/drawing/2014/main" id="{542BEFF1-58CE-9DF1-319C-2FA63135CE25}"/>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No tiene principio ni final</a:t>
              </a:r>
            </a:p>
          </p:txBody>
        </p:sp>
        <p:grpSp>
          <p:nvGrpSpPr>
            <p:cNvPr id="43" name="Group 42">
              <a:extLst>
                <a:ext uri="{FF2B5EF4-FFF2-40B4-BE49-F238E27FC236}">
                  <a16:creationId xmlns:a16="http://schemas.microsoft.com/office/drawing/2014/main" id="{81A1CD39-9295-AA3F-E307-5732C94EB408}"/>
                </a:ext>
              </a:extLst>
            </p:cNvPr>
            <p:cNvGrpSpPr/>
            <p:nvPr/>
          </p:nvGrpSpPr>
          <p:grpSpPr>
            <a:xfrm>
              <a:off x="743471" y="2734799"/>
              <a:ext cx="4952702" cy="785247"/>
              <a:chOff x="743471" y="2734799"/>
              <a:chExt cx="4952702" cy="785247"/>
            </a:xfrm>
          </p:grpSpPr>
          <p:sp>
            <p:nvSpPr>
              <p:cNvPr id="44" name="Rectangle: Rounded Corners 43">
                <a:extLst>
                  <a:ext uri="{FF2B5EF4-FFF2-40B4-BE49-F238E27FC236}">
                    <a16:creationId xmlns:a16="http://schemas.microsoft.com/office/drawing/2014/main" id="{BAAC80D2-FF57-9CC5-BEC8-A0E4780C884C}"/>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5" name="Oval 44">
                <a:extLst>
                  <a:ext uri="{FF2B5EF4-FFF2-40B4-BE49-F238E27FC236}">
                    <a16:creationId xmlns:a16="http://schemas.microsoft.com/office/drawing/2014/main" id="{7317DA13-9A32-F722-0AA8-E1926FEFA995}"/>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Half Frame 45">
                <a:extLst>
                  <a:ext uri="{FF2B5EF4-FFF2-40B4-BE49-F238E27FC236}">
                    <a16:creationId xmlns:a16="http://schemas.microsoft.com/office/drawing/2014/main" id="{E197CC83-A493-63CE-BCAF-176579A65D7B}"/>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sp>
        <p:nvSpPr>
          <p:cNvPr id="48" name="TextBox 47">
            <a:extLst>
              <a:ext uri="{FF2B5EF4-FFF2-40B4-BE49-F238E27FC236}">
                <a16:creationId xmlns:a16="http://schemas.microsoft.com/office/drawing/2014/main" id="{73DAB4DD-D1D9-C30C-2766-3594F816E127}"/>
              </a:ext>
            </a:extLst>
          </p:cNvPr>
          <p:cNvSpPr txBox="1"/>
          <p:nvPr/>
        </p:nvSpPr>
        <p:spPr>
          <a:xfrm>
            <a:off x="6986074" y="5635095"/>
            <a:ext cx="4371141" cy="461665"/>
          </a:xfrm>
          <a:prstGeom prst="rect">
            <a:avLst/>
          </a:prstGeom>
          <a:noFill/>
          <a:ln>
            <a:noFill/>
          </a:ln>
        </p:spPr>
        <p:txBody>
          <a:bodyPr wrap="square" rtlCol="0">
            <a:spAutoFit/>
          </a:bodyPr>
          <a:lstStyle/>
          <a:p>
            <a:pPr algn="ctr">
              <a:buClr>
                <a:srgbClr val="FFC002"/>
              </a:buClr>
            </a:pPr>
            <a:r>
              <a:rPr lang="es-MX" sz="2400" dirty="0">
                <a:solidFill>
                  <a:schemeClr val="tx1">
                    <a:lumMod val="85000"/>
                    <a:lumOff val="15000"/>
                  </a:schemeClr>
                </a:solidFill>
                <a:latin typeface="Aptos" panose="020B0004020202020204" pitchFamily="34" charset="0"/>
              </a:rPr>
              <a:t>Es indiferente</a:t>
            </a:r>
          </a:p>
        </p:txBody>
      </p:sp>
      <p:sp>
        <p:nvSpPr>
          <p:cNvPr id="51" name="Oval 50">
            <a:extLst>
              <a:ext uri="{FF2B5EF4-FFF2-40B4-BE49-F238E27FC236}">
                <a16:creationId xmlns:a16="http://schemas.microsoft.com/office/drawing/2014/main" id="{784E85E9-56FE-34A0-FFA7-107EBB437CD1}"/>
              </a:ext>
            </a:extLst>
          </p:cNvPr>
          <p:cNvSpPr/>
          <p:nvPr/>
        </p:nvSpPr>
        <p:spPr>
          <a:xfrm>
            <a:off x="6617087" y="5357304"/>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Half Frame 51">
            <a:extLst>
              <a:ext uri="{FF2B5EF4-FFF2-40B4-BE49-F238E27FC236}">
                <a16:creationId xmlns:a16="http://schemas.microsoft.com/office/drawing/2014/main" id="{359E1447-8792-F668-A133-5518355DE966}"/>
              </a:ext>
            </a:extLst>
          </p:cNvPr>
          <p:cNvSpPr/>
          <p:nvPr/>
        </p:nvSpPr>
        <p:spPr>
          <a:xfrm rot="8100000">
            <a:off x="6654032" y="5440826"/>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56" name="Picture 10" descr="Abstract Dark Halftone Background Design Png Image - Background Abstract  Design Png Clipart - Large Size Png Image - PikPng">
            <a:extLst>
              <a:ext uri="{FF2B5EF4-FFF2-40B4-BE49-F238E27FC236}">
                <a16:creationId xmlns:a16="http://schemas.microsoft.com/office/drawing/2014/main" id="{EDD4B96A-DA64-3107-3B57-AE6A33892BFB}"/>
              </a:ext>
            </a:extLst>
          </p:cNvPr>
          <p:cNvPicPr>
            <a:picLocks noChangeAspect="1" noChangeArrowheads="1"/>
          </p:cNvPicPr>
          <p:nvPr/>
        </p:nvPicPr>
        <p:blipFill rotWithShape="1">
          <a:blip r:embed="rId5">
            <a:alphaModFix amt="3000"/>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r="4717" b="6330"/>
          <a:stretch/>
        </p:blipFill>
        <p:spPr bwMode="auto">
          <a:xfrm rot="5400000">
            <a:off x="39976" y="474086"/>
            <a:ext cx="6343938" cy="642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257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C945A-EC5B-72AF-DE3F-67DC19515CAB}"/>
            </a:ext>
          </a:extLst>
        </p:cNvPr>
        <p:cNvGrpSpPr/>
        <p:nvPr/>
      </p:nvGrpSpPr>
      <p:grpSpPr>
        <a:xfrm>
          <a:off x="0" y="0"/>
          <a:ext cx="0" cy="0"/>
          <a:chOff x="0" y="0"/>
          <a:chExt cx="0" cy="0"/>
        </a:xfrm>
      </p:grpSpPr>
      <p:pic>
        <p:nvPicPr>
          <p:cNvPr id="7206" name="Imagen 7205">
            <a:extLst>
              <a:ext uri="{FF2B5EF4-FFF2-40B4-BE49-F238E27FC236}">
                <a16:creationId xmlns:a16="http://schemas.microsoft.com/office/drawing/2014/main" id="{A8596DC1-70DF-DEB8-8B96-FCE5E1E8785D}"/>
              </a:ext>
            </a:extLst>
          </p:cNvPr>
          <p:cNvPicPr>
            <a:picLocks noChangeAspect="1"/>
          </p:cNvPicPr>
          <p:nvPr/>
        </p:nvPicPr>
        <p:blipFill>
          <a:blip r:embed="rId2">
            <a:alphaModFix amt="1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9564220">
            <a:off x="-92580" y="-695966"/>
            <a:ext cx="6227028" cy="6227028"/>
          </a:xfrm>
          <a:prstGeom prst="rect">
            <a:avLst/>
          </a:prstGeom>
        </p:spPr>
      </p:pic>
      <p:pic>
        <p:nvPicPr>
          <p:cNvPr id="7208" name="Imagen 7207">
            <a:extLst>
              <a:ext uri="{FF2B5EF4-FFF2-40B4-BE49-F238E27FC236}">
                <a16:creationId xmlns:a16="http://schemas.microsoft.com/office/drawing/2014/main" id="{75EA7CAA-7CD0-0918-4EBE-E198D6DAD9F1}"/>
              </a:ext>
            </a:extLst>
          </p:cNvPr>
          <p:cNvPicPr>
            <a:picLocks noChangeAspect="1"/>
          </p:cNvPicPr>
          <p:nvPr/>
        </p:nvPicPr>
        <p:blipFill>
          <a:blip r:embed="rId4">
            <a:alphaModFix amt="7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892494">
            <a:off x="6410694" y="2086515"/>
            <a:ext cx="4516759" cy="4516759"/>
          </a:xfrm>
          <a:prstGeom prst="rect">
            <a:avLst/>
          </a:prstGeom>
        </p:spPr>
      </p:pic>
      <p:sp>
        <p:nvSpPr>
          <p:cNvPr id="8" name="Rectangle: Rounded Corners 7">
            <a:extLst>
              <a:ext uri="{FF2B5EF4-FFF2-40B4-BE49-F238E27FC236}">
                <a16:creationId xmlns:a16="http://schemas.microsoft.com/office/drawing/2014/main" id="{2F9098F1-89B3-5560-EFB6-2D472704AF58}"/>
              </a:ext>
            </a:extLst>
          </p:cNvPr>
          <p:cNvSpPr/>
          <p:nvPr/>
        </p:nvSpPr>
        <p:spPr>
          <a:xfrm>
            <a:off x="4702629" y="654157"/>
            <a:ext cx="82241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5F55D478-1040-4C9F-C755-9B1D4200329D}"/>
              </a:ext>
            </a:extLst>
          </p:cNvPr>
          <p:cNvPicPr>
            <a:picLocks noChangeAspect="1"/>
          </p:cNvPicPr>
          <p:nvPr/>
        </p:nvPicPr>
        <p:blipFill>
          <a:blip r:embed="rId6">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92836629-3AF9-E243-B49C-7DED9D3A413C}"/>
              </a:ext>
            </a:extLst>
          </p:cNvPr>
          <p:cNvSpPr txBox="1"/>
          <p:nvPr/>
        </p:nvSpPr>
        <p:spPr>
          <a:xfrm>
            <a:off x="4847771" y="793675"/>
            <a:ext cx="7344229"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El “Juego” es indiferente</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9276520F-7081-6753-6BE4-BF1285E22DE3}"/>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708F63-A450-5A62-489F-F417C438025A}"/>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7209" name="Grupo 7208">
            <a:extLst>
              <a:ext uri="{FF2B5EF4-FFF2-40B4-BE49-F238E27FC236}">
                <a16:creationId xmlns:a16="http://schemas.microsoft.com/office/drawing/2014/main" id="{6282B4E9-7A01-6DBA-11EC-D3D279B286D6}"/>
              </a:ext>
            </a:extLst>
          </p:cNvPr>
          <p:cNvGrpSpPr/>
          <p:nvPr/>
        </p:nvGrpSpPr>
        <p:grpSpPr>
          <a:xfrm>
            <a:off x="5767245" y="2588985"/>
            <a:ext cx="5031775" cy="1113438"/>
            <a:chOff x="5179825" y="2699377"/>
            <a:chExt cx="5031775" cy="1113438"/>
          </a:xfrm>
        </p:grpSpPr>
        <p:grpSp>
          <p:nvGrpSpPr>
            <p:cNvPr id="45" name="Group 33">
              <a:extLst>
                <a:ext uri="{FF2B5EF4-FFF2-40B4-BE49-F238E27FC236}">
                  <a16:creationId xmlns:a16="http://schemas.microsoft.com/office/drawing/2014/main" id="{7E4B7490-A2C2-18E5-7301-6AB7EDAD809C}"/>
                </a:ext>
              </a:extLst>
            </p:cNvPr>
            <p:cNvGrpSpPr/>
            <p:nvPr/>
          </p:nvGrpSpPr>
          <p:grpSpPr>
            <a:xfrm>
              <a:off x="5566099" y="2879290"/>
              <a:ext cx="4645501" cy="933525"/>
              <a:chOff x="909799" y="2597851"/>
              <a:chExt cx="4645501" cy="933525"/>
            </a:xfrm>
          </p:grpSpPr>
          <p:sp>
            <p:nvSpPr>
              <p:cNvPr id="47" name="Rectangle: Rounded Corners 26">
                <a:extLst>
                  <a:ext uri="{FF2B5EF4-FFF2-40B4-BE49-F238E27FC236}">
                    <a16:creationId xmlns:a16="http://schemas.microsoft.com/office/drawing/2014/main" id="{5A14C479-C047-57F7-BA8F-07260E3A3D05}"/>
                  </a:ext>
                </a:extLst>
              </p:cNvPr>
              <p:cNvSpPr/>
              <p:nvPr/>
            </p:nvSpPr>
            <p:spPr>
              <a:xfrm>
                <a:off x="909799" y="2597851"/>
                <a:ext cx="4645501" cy="933525"/>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600" dirty="0"/>
              </a:p>
            </p:txBody>
          </p:sp>
          <p:sp>
            <p:nvSpPr>
              <p:cNvPr id="48" name="TextBox 6">
                <a:extLst>
                  <a:ext uri="{FF2B5EF4-FFF2-40B4-BE49-F238E27FC236}">
                    <a16:creationId xmlns:a16="http://schemas.microsoft.com/office/drawing/2014/main" id="{9448CAAF-33E0-B260-F1AD-830E49BCB7EF}"/>
                  </a:ext>
                </a:extLst>
              </p:cNvPr>
              <p:cNvSpPr txBox="1"/>
              <p:nvPr/>
            </p:nvSpPr>
            <p:spPr>
              <a:xfrm>
                <a:off x="1545521" y="2654525"/>
                <a:ext cx="3818160" cy="830997"/>
              </a:xfrm>
              <a:prstGeom prst="rect">
                <a:avLst/>
              </a:prstGeom>
              <a:noFill/>
              <a:effectLst/>
            </p:spPr>
            <p:txBody>
              <a:bodyPr wrap="square" rtlCol="0">
                <a:spAutoFit/>
              </a:bodyPr>
              <a:lstStyle/>
              <a:p>
                <a:r>
                  <a:rPr lang="es-ES" sz="1600" dirty="0">
                    <a:solidFill>
                      <a:schemeClr val="bg1"/>
                    </a:solidFill>
                    <a:latin typeface="Aptos" panose="020B0004020202020204" pitchFamily="34" charset="0"/>
                  </a:rPr>
                  <a:t>El mercado es indiferente a lo que sucede porque no es una persona con sentimientos</a:t>
                </a:r>
                <a:endParaRPr lang="es-MX" sz="1600" dirty="0">
                  <a:solidFill>
                    <a:schemeClr val="bg1"/>
                  </a:solidFill>
                  <a:latin typeface="Aptos" panose="020B0004020202020204" pitchFamily="34" charset="0"/>
                </a:endParaRPr>
              </a:p>
            </p:txBody>
          </p:sp>
        </p:grpSp>
        <p:pic>
          <p:nvPicPr>
            <p:cNvPr id="7194" name="Imagen 7193" descr="Un dibujo de una persona&#10;&#10;Descripción generada automáticamente con confianza baja">
              <a:extLst>
                <a:ext uri="{FF2B5EF4-FFF2-40B4-BE49-F238E27FC236}">
                  <a16:creationId xmlns:a16="http://schemas.microsoft.com/office/drawing/2014/main" id="{E2E7EB9D-C080-D91C-F1AD-45BBFFE547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9825" y="2699377"/>
              <a:ext cx="912013" cy="912013"/>
            </a:xfrm>
            <a:prstGeom prst="rect">
              <a:avLst/>
            </a:prstGeom>
          </p:spPr>
        </p:pic>
      </p:grpSp>
      <p:grpSp>
        <p:nvGrpSpPr>
          <p:cNvPr id="7210" name="Grupo 7209">
            <a:extLst>
              <a:ext uri="{FF2B5EF4-FFF2-40B4-BE49-F238E27FC236}">
                <a16:creationId xmlns:a16="http://schemas.microsoft.com/office/drawing/2014/main" id="{4532DB60-F20C-B576-7616-FD0AB7EF8449}"/>
              </a:ext>
            </a:extLst>
          </p:cNvPr>
          <p:cNvGrpSpPr/>
          <p:nvPr/>
        </p:nvGrpSpPr>
        <p:grpSpPr>
          <a:xfrm>
            <a:off x="672050" y="2639095"/>
            <a:ext cx="5059006" cy="1076315"/>
            <a:chOff x="673906" y="3549067"/>
            <a:chExt cx="5059006" cy="1076315"/>
          </a:xfrm>
        </p:grpSpPr>
        <p:grpSp>
          <p:nvGrpSpPr>
            <p:cNvPr id="26" name="Group 34">
              <a:extLst>
                <a:ext uri="{FF2B5EF4-FFF2-40B4-BE49-F238E27FC236}">
                  <a16:creationId xmlns:a16="http://schemas.microsoft.com/office/drawing/2014/main" id="{3AE1E2B9-74F7-C904-9D34-5B260F7BF1AD}"/>
                </a:ext>
              </a:extLst>
            </p:cNvPr>
            <p:cNvGrpSpPr/>
            <p:nvPr/>
          </p:nvGrpSpPr>
          <p:grpSpPr>
            <a:xfrm>
              <a:off x="673906" y="3663648"/>
              <a:ext cx="4645500" cy="961734"/>
              <a:chOff x="4580735" y="3989402"/>
              <a:chExt cx="4272320" cy="961734"/>
            </a:xfrm>
          </p:grpSpPr>
          <p:sp>
            <p:nvSpPr>
              <p:cNvPr id="30" name="TextBox 2">
                <a:extLst>
                  <a:ext uri="{FF2B5EF4-FFF2-40B4-BE49-F238E27FC236}">
                    <a16:creationId xmlns:a16="http://schemas.microsoft.com/office/drawing/2014/main" id="{442A42B6-0789-2C1B-5622-3914935DD4E8}"/>
                  </a:ext>
                </a:extLst>
              </p:cNvPr>
              <p:cNvSpPr txBox="1"/>
              <p:nvPr/>
            </p:nvSpPr>
            <p:spPr>
              <a:xfrm>
                <a:off x="4747744" y="4061298"/>
                <a:ext cx="3538081" cy="830997"/>
              </a:xfrm>
              <a:prstGeom prst="rect">
                <a:avLst/>
              </a:prstGeom>
              <a:noFill/>
            </p:spPr>
            <p:txBody>
              <a:bodyPr wrap="square" rtlCol="0">
                <a:spAutoFit/>
              </a:bodyPr>
              <a:lstStyle/>
              <a:p>
                <a:pPr algn="ctr"/>
                <a:r>
                  <a:rPr lang="es-ES" sz="1600" dirty="0">
                    <a:solidFill>
                      <a:schemeClr val="bg1"/>
                    </a:solidFill>
                    <a:latin typeface="Aptos" panose="020B0004020202020204" pitchFamily="34" charset="0"/>
                  </a:rPr>
                  <a:t>Evita tomar el juego de manera personal y, en su lugar, utiliza tus emociones como valiosas percepciones</a:t>
                </a:r>
              </a:p>
            </p:txBody>
          </p:sp>
          <p:sp>
            <p:nvSpPr>
              <p:cNvPr id="31" name="Rectangle: Rounded Corners 27">
                <a:extLst>
                  <a:ext uri="{FF2B5EF4-FFF2-40B4-BE49-F238E27FC236}">
                    <a16:creationId xmlns:a16="http://schemas.microsoft.com/office/drawing/2014/main" id="{D785B4B6-4A71-AC2E-3BC5-3A5D3A76330A}"/>
                  </a:ext>
                </a:extLst>
              </p:cNvPr>
              <p:cNvSpPr/>
              <p:nvPr/>
            </p:nvSpPr>
            <p:spPr>
              <a:xfrm>
                <a:off x="4580735" y="3989402"/>
                <a:ext cx="4272320" cy="961734"/>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600" dirty="0"/>
              </a:p>
            </p:txBody>
          </p:sp>
        </p:grpSp>
        <p:pic>
          <p:nvPicPr>
            <p:cNvPr id="7196" name="Imagen 7195" descr="Dibujo en blanco y negro&#10;&#10;Descripción generada automáticamente con confianza media">
              <a:extLst>
                <a:ext uri="{FF2B5EF4-FFF2-40B4-BE49-F238E27FC236}">
                  <a16:creationId xmlns:a16="http://schemas.microsoft.com/office/drawing/2014/main" id="{51D33D94-1EC5-99F6-A6CE-C5C3C60889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5010" y="3549067"/>
              <a:ext cx="837902" cy="837902"/>
            </a:xfrm>
            <a:prstGeom prst="rect">
              <a:avLst/>
            </a:prstGeom>
          </p:spPr>
        </p:pic>
      </p:grpSp>
      <p:grpSp>
        <p:nvGrpSpPr>
          <p:cNvPr id="7211" name="Grupo 7210">
            <a:extLst>
              <a:ext uri="{FF2B5EF4-FFF2-40B4-BE49-F238E27FC236}">
                <a16:creationId xmlns:a16="http://schemas.microsoft.com/office/drawing/2014/main" id="{93D84B0C-DF20-5E56-2747-72EABA1BB11E}"/>
              </a:ext>
            </a:extLst>
          </p:cNvPr>
          <p:cNvGrpSpPr/>
          <p:nvPr/>
        </p:nvGrpSpPr>
        <p:grpSpPr>
          <a:xfrm>
            <a:off x="5695716" y="3781945"/>
            <a:ext cx="5103304" cy="962187"/>
            <a:chOff x="5538983" y="3586828"/>
            <a:chExt cx="5103304" cy="962187"/>
          </a:xfrm>
        </p:grpSpPr>
        <p:grpSp>
          <p:nvGrpSpPr>
            <p:cNvPr id="5" name="Group 33">
              <a:extLst>
                <a:ext uri="{FF2B5EF4-FFF2-40B4-BE49-F238E27FC236}">
                  <a16:creationId xmlns:a16="http://schemas.microsoft.com/office/drawing/2014/main" id="{1B855CA9-321E-2686-977F-F07BA781B51E}"/>
                </a:ext>
              </a:extLst>
            </p:cNvPr>
            <p:cNvGrpSpPr/>
            <p:nvPr/>
          </p:nvGrpSpPr>
          <p:grpSpPr>
            <a:xfrm>
              <a:off x="6028924" y="3680444"/>
              <a:ext cx="4613363" cy="868571"/>
              <a:chOff x="909799" y="2700247"/>
              <a:chExt cx="4613363" cy="868571"/>
            </a:xfrm>
          </p:grpSpPr>
          <p:sp>
            <p:nvSpPr>
              <p:cNvPr id="10" name="Rectangle: Rounded Corners 26">
                <a:extLst>
                  <a:ext uri="{FF2B5EF4-FFF2-40B4-BE49-F238E27FC236}">
                    <a16:creationId xmlns:a16="http://schemas.microsoft.com/office/drawing/2014/main" id="{A53F9E55-A905-007F-15F6-49EFF052277C}"/>
                  </a:ext>
                </a:extLst>
              </p:cNvPr>
              <p:cNvSpPr>
                <a:spLocks/>
              </p:cNvSpPr>
              <p:nvPr/>
            </p:nvSpPr>
            <p:spPr>
              <a:xfrm>
                <a:off x="909799" y="2700247"/>
                <a:ext cx="4613363" cy="862680"/>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600" dirty="0"/>
              </a:p>
            </p:txBody>
          </p:sp>
          <p:sp>
            <p:nvSpPr>
              <p:cNvPr id="12" name="TextBox 6">
                <a:extLst>
                  <a:ext uri="{FF2B5EF4-FFF2-40B4-BE49-F238E27FC236}">
                    <a16:creationId xmlns:a16="http://schemas.microsoft.com/office/drawing/2014/main" id="{F13C47E6-12D3-EA3B-8DB0-59338DF4CA82}"/>
                  </a:ext>
                </a:extLst>
              </p:cNvPr>
              <p:cNvSpPr txBox="1">
                <a:spLocks/>
              </p:cNvSpPr>
              <p:nvPr/>
            </p:nvSpPr>
            <p:spPr>
              <a:xfrm>
                <a:off x="1545113" y="2737821"/>
                <a:ext cx="3786430" cy="830997"/>
              </a:xfrm>
              <a:prstGeom prst="rect">
                <a:avLst/>
              </a:prstGeom>
              <a:noFill/>
              <a:effectLst/>
            </p:spPr>
            <p:txBody>
              <a:bodyPr wrap="square" rtlCol="0">
                <a:spAutoFit/>
              </a:bodyPr>
              <a:lstStyle/>
              <a:p>
                <a:r>
                  <a:rPr lang="es-ES" sz="1600" dirty="0">
                    <a:solidFill>
                      <a:schemeClr val="bg1"/>
                    </a:solidFill>
                    <a:latin typeface="Aptos" panose="020B0004020202020204" pitchFamily="34" charset="0"/>
                  </a:rPr>
                  <a:t>No intentes demostrar un punto o tener la razón y enseñarle al mercado una lección</a:t>
                </a:r>
                <a:endParaRPr lang="es-MX" sz="1600" dirty="0">
                  <a:solidFill>
                    <a:schemeClr val="bg1"/>
                  </a:solidFill>
                  <a:latin typeface="Aptos" panose="020B0004020202020204" pitchFamily="34" charset="0"/>
                </a:endParaRPr>
              </a:p>
            </p:txBody>
          </p:sp>
        </p:grpSp>
        <p:pic>
          <p:nvPicPr>
            <p:cNvPr id="7198" name="Imagen 7197" descr="Icono&#10;&#10;Descripción generada automáticamente">
              <a:extLst>
                <a:ext uri="{FF2B5EF4-FFF2-40B4-BE49-F238E27FC236}">
                  <a16:creationId xmlns:a16="http://schemas.microsoft.com/office/drawing/2014/main" id="{7143E039-C891-E1C2-0DE4-47AEC90F54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8983" y="3586828"/>
              <a:ext cx="956296" cy="956296"/>
            </a:xfrm>
            <a:prstGeom prst="rect">
              <a:avLst/>
            </a:prstGeom>
          </p:spPr>
        </p:pic>
      </p:grpSp>
      <p:grpSp>
        <p:nvGrpSpPr>
          <p:cNvPr id="7212" name="Grupo 7211">
            <a:extLst>
              <a:ext uri="{FF2B5EF4-FFF2-40B4-BE49-F238E27FC236}">
                <a16:creationId xmlns:a16="http://schemas.microsoft.com/office/drawing/2014/main" id="{2EAB7A8C-A145-F8A6-A603-9A27CFB1D3EA}"/>
              </a:ext>
            </a:extLst>
          </p:cNvPr>
          <p:cNvGrpSpPr/>
          <p:nvPr/>
        </p:nvGrpSpPr>
        <p:grpSpPr>
          <a:xfrm>
            <a:off x="672050" y="3794512"/>
            <a:ext cx="5074673" cy="943729"/>
            <a:chOff x="948350" y="4268483"/>
            <a:chExt cx="5074673" cy="943729"/>
          </a:xfrm>
        </p:grpSpPr>
        <p:grpSp>
          <p:nvGrpSpPr>
            <p:cNvPr id="55" name="Group 34">
              <a:extLst>
                <a:ext uri="{FF2B5EF4-FFF2-40B4-BE49-F238E27FC236}">
                  <a16:creationId xmlns:a16="http://schemas.microsoft.com/office/drawing/2014/main" id="{50E358C6-D5D9-88F0-C69B-6EBF0D977230}"/>
                </a:ext>
              </a:extLst>
            </p:cNvPr>
            <p:cNvGrpSpPr/>
            <p:nvPr/>
          </p:nvGrpSpPr>
          <p:grpSpPr>
            <a:xfrm>
              <a:off x="948350" y="4415511"/>
              <a:ext cx="4645500" cy="796701"/>
              <a:chOff x="3979755" y="3989402"/>
              <a:chExt cx="4645500" cy="796701"/>
            </a:xfrm>
          </p:grpSpPr>
          <p:sp>
            <p:nvSpPr>
              <p:cNvPr id="57" name="TextBox 2">
                <a:extLst>
                  <a:ext uri="{FF2B5EF4-FFF2-40B4-BE49-F238E27FC236}">
                    <a16:creationId xmlns:a16="http://schemas.microsoft.com/office/drawing/2014/main" id="{276C971C-97FA-FD68-DCCF-DABEC137E3B0}"/>
                  </a:ext>
                </a:extLst>
              </p:cNvPr>
              <p:cNvSpPr txBox="1"/>
              <p:nvPr/>
            </p:nvSpPr>
            <p:spPr>
              <a:xfrm>
                <a:off x="4161352" y="4084107"/>
                <a:ext cx="4069994" cy="584775"/>
              </a:xfrm>
              <a:prstGeom prst="rect">
                <a:avLst/>
              </a:prstGeom>
              <a:noFill/>
            </p:spPr>
            <p:txBody>
              <a:bodyPr wrap="square" rtlCol="0">
                <a:spAutoFit/>
              </a:bodyPr>
              <a:lstStyle/>
              <a:p>
                <a:pPr algn="ctr"/>
                <a:r>
                  <a:rPr lang="es-ES" sz="1600" dirty="0">
                    <a:solidFill>
                      <a:schemeClr val="bg1"/>
                    </a:solidFill>
                    <a:latin typeface="Aptos" panose="020B0004020202020204" pitchFamily="34" charset="0"/>
                  </a:rPr>
                  <a:t>Enfócate en obtener rendimientos positivos, no en tener la razón</a:t>
                </a:r>
              </a:p>
            </p:txBody>
          </p:sp>
          <p:sp>
            <p:nvSpPr>
              <p:cNvPr id="58" name="Rectangle: Rounded Corners 27">
                <a:extLst>
                  <a:ext uri="{FF2B5EF4-FFF2-40B4-BE49-F238E27FC236}">
                    <a16:creationId xmlns:a16="http://schemas.microsoft.com/office/drawing/2014/main" id="{816A42E3-EA15-D53E-57BA-CDE8FB4E664F}"/>
                  </a:ext>
                </a:extLst>
              </p:cNvPr>
              <p:cNvSpPr/>
              <p:nvPr/>
            </p:nvSpPr>
            <p:spPr>
              <a:xfrm>
                <a:off x="3979755" y="3989402"/>
                <a:ext cx="4645500" cy="796701"/>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600" dirty="0"/>
              </a:p>
            </p:txBody>
          </p:sp>
        </p:grpSp>
        <p:pic>
          <p:nvPicPr>
            <p:cNvPr id="7200" name="Imagen 7199" descr="Icono&#10;&#10;Descripción generada automáticamente">
              <a:extLst>
                <a:ext uri="{FF2B5EF4-FFF2-40B4-BE49-F238E27FC236}">
                  <a16:creationId xmlns:a16="http://schemas.microsoft.com/office/drawing/2014/main" id="{8DB286BF-C713-DB12-6632-AAB78F5121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10775" y="4268483"/>
              <a:ext cx="812248" cy="812248"/>
            </a:xfrm>
            <a:prstGeom prst="rect">
              <a:avLst/>
            </a:prstGeom>
          </p:spPr>
        </p:pic>
      </p:grpSp>
      <p:grpSp>
        <p:nvGrpSpPr>
          <p:cNvPr id="7213" name="Grupo 7212">
            <a:extLst>
              <a:ext uri="{FF2B5EF4-FFF2-40B4-BE49-F238E27FC236}">
                <a16:creationId xmlns:a16="http://schemas.microsoft.com/office/drawing/2014/main" id="{46BF83BE-BD41-1331-17D2-81CA5656D17F}"/>
              </a:ext>
            </a:extLst>
          </p:cNvPr>
          <p:cNvGrpSpPr/>
          <p:nvPr/>
        </p:nvGrpSpPr>
        <p:grpSpPr>
          <a:xfrm>
            <a:off x="5864362" y="4864276"/>
            <a:ext cx="5080978" cy="944804"/>
            <a:chOff x="6131431" y="4296693"/>
            <a:chExt cx="5080978" cy="944804"/>
          </a:xfrm>
        </p:grpSpPr>
        <p:grpSp>
          <p:nvGrpSpPr>
            <p:cNvPr id="60" name="Group 33">
              <a:extLst>
                <a:ext uri="{FF2B5EF4-FFF2-40B4-BE49-F238E27FC236}">
                  <a16:creationId xmlns:a16="http://schemas.microsoft.com/office/drawing/2014/main" id="{C3212A27-0689-7592-39BB-F5E6B62DCC75}"/>
                </a:ext>
              </a:extLst>
            </p:cNvPr>
            <p:cNvGrpSpPr/>
            <p:nvPr/>
          </p:nvGrpSpPr>
          <p:grpSpPr>
            <a:xfrm>
              <a:off x="6507101" y="4369600"/>
              <a:ext cx="4705308" cy="871897"/>
              <a:chOff x="909800" y="2597851"/>
              <a:chExt cx="4705308" cy="871897"/>
            </a:xfrm>
          </p:grpSpPr>
          <p:sp>
            <p:nvSpPr>
              <p:cNvPr id="62" name="Rectangle: Rounded Corners 26">
                <a:extLst>
                  <a:ext uri="{FF2B5EF4-FFF2-40B4-BE49-F238E27FC236}">
                    <a16:creationId xmlns:a16="http://schemas.microsoft.com/office/drawing/2014/main" id="{320F67CC-F76A-7EE5-F0CC-EF80DC2DFEE1}"/>
                  </a:ext>
                </a:extLst>
              </p:cNvPr>
              <p:cNvSpPr/>
              <p:nvPr/>
            </p:nvSpPr>
            <p:spPr>
              <a:xfrm>
                <a:off x="909800" y="2597851"/>
                <a:ext cx="4705308" cy="871897"/>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600" dirty="0"/>
              </a:p>
            </p:txBody>
          </p:sp>
          <p:sp>
            <p:nvSpPr>
              <p:cNvPr id="63" name="TextBox 6">
                <a:extLst>
                  <a:ext uri="{FF2B5EF4-FFF2-40B4-BE49-F238E27FC236}">
                    <a16:creationId xmlns:a16="http://schemas.microsoft.com/office/drawing/2014/main" id="{89CB421E-81E5-69B6-B3D8-337B145B9221}"/>
                  </a:ext>
                </a:extLst>
              </p:cNvPr>
              <p:cNvSpPr txBox="1"/>
              <p:nvPr/>
            </p:nvSpPr>
            <p:spPr>
              <a:xfrm>
                <a:off x="1523976" y="2617485"/>
                <a:ext cx="3753194" cy="830997"/>
              </a:xfrm>
              <a:prstGeom prst="rect">
                <a:avLst/>
              </a:prstGeom>
              <a:noFill/>
              <a:effectLst/>
            </p:spPr>
            <p:txBody>
              <a:bodyPr wrap="square" rtlCol="0">
                <a:spAutoFit/>
              </a:bodyPr>
              <a:lstStyle/>
              <a:p>
                <a:r>
                  <a:rPr lang="es-ES" sz="1600" dirty="0">
                    <a:solidFill>
                      <a:schemeClr val="bg1"/>
                    </a:solidFill>
                    <a:latin typeface="Aptos" panose="020B0004020202020204" pitchFamily="34" charset="0"/>
                  </a:rPr>
                  <a:t>Las emociones no son el enemigo y pueden ser una fuente valiosa de información sobre nosotros mismos</a:t>
                </a:r>
                <a:endParaRPr lang="es-MX" sz="1600" dirty="0">
                  <a:solidFill>
                    <a:schemeClr val="bg1"/>
                  </a:solidFill>
                  <a:latin typeface="Aptos" panose="020B0004020202020204" pitchFamily="34" charset="0"/>
                </a:endParaRPr>
              </a:p>
            </p:txBody>
          </p:sp>
        </p:grpSp>
        <p:pic>
          <p:nvPicPr>
            <p:cNvPr id="7202" name="Imagen 7201" descr="Icono&#10;&#10;Descripción generada automáticamente">
              <a:extLst>
                <a:ext uri="{FF2B5EF4-FFF2-40B4-BE49-F238E27FC236}">
                  <a16:creationId xmlns:a16="http://schemas.microsoft.com/office/drawing/2014/main" id="{BE2A9EA3-5788-47DA-92FB-115ED90821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404399">
              <a:off x="6131431" y="4296693"/>
              <a:ext cx="783680" cy="783680"/>
            </a:xfrm>
            <a:prstGeom prst="rect">
              <a:avLst/>
            </a:prstGeom>
          </p:spPr>
        </p:pic>
      </p:grpSp>
      <p:grpSp>
        <p:nvGrpSpPr>
          <p:cNvPr id="7214" name="Grupo 7213">
            <a:extLst>
              <a:ext uri="{FF2B5EF4-FFF2-40B4-BE49-F238E27FC236}">
                <a16:creationId xmlns:a16="http://schemas.microsoft.com/office/drawing/2014/main" id="{9BDE0D6B-E9F2-9D16-6DA6-748E2803A751}"/>
              </a:ext>
            </a:extLst>
          </p:cNvPr>
          <p:cNvGrpSpPr/>
          <p:nvPr/>
        </p:nvGrpSpPr>
        <p:grpSpPr>
          <a:xfrm>
            <a:off x="672050" y="4802530"/>
            <a:ext cx="5207148" cy="986246"/>
            <a:chOff x="1550099" y="4971518"/>
            <a:chExt cx="5207148" cy="986246"/>
          </a:xfrm>
        </p:grpSpPr>
        <p:grpSp>
          <p:nvGrpSpPr>
            <p:cNvPr id="7189" name="Group 34">
              <a:extLst>
                <a:ext uri="{FF2B5EF4-FFF2-40B4-BE49-F238E27FC236}">
                  <a16:creationId xmlns:a16="http://schemas.microsoft.com/office/drawing/2014/main" id="{574B6146-3276-4AE0-508C-44CFA7221661}"/>
                </a:ext>
              </a:extLst>
            </p:cNvPr>
            <p:cNvGrpSpPr/>
            <p:nvPr/>
          </p:nvGrpSpPr>
          <p:grpSpPr>
            <a:xfrm>
              <a:off x="1550099" y="5171583"/>
              <a:ext cx="4806661" cy="786181"/>
              <a:chOff x="4100251" y="3989402"/>
              <a:chExt cx="4806661" cy="786181"/>
            </a:xfrm>
          </p:grpSpPr>
          <p:sp>
            <p:nvSpPr>
              <p:cNvPr id="7191" name="TextBox 2">
                <a:extLst>
                  <a:ext uri="{FF2B5EF4-FFF2-40B4-BE49-F238E27FC236}">
                    <a16:creationId xmlns:a16="http://schemas.microsoft.com/office/drawing/2014/main" id="{4ED11C1A-C3E7-FAF7-5A32-7FBA2799C976}"/>
                  </a:ext>
                </a:extLst>
              </p:cNvPr>
              <p:cNvSpPr txBox="1"/>
              <p:nvPr/>
            </p:nvSpPr>
            <p:spPr>
              <a:xfrm>
                <a:off x="4284605" y="4082696"/>
                <a:ext cx="4622307" cy="584775"/>
              </a:xfrm>
              <a:prstGeom prst="rect">
                <a:avLst/>
              </a:prstGeom>
              <a:noFill/>
            </p:spPr>
            <p:txBody>
              <a:bodyPr wrap="square" rtlCol="0">
                <a:spAutoFit/>
              </a:bodyPr>
              <a:lstStyle/>
              <a:p>
                <a:pPr algn="ctr"/>
                <a:r>
                  <a:rPr lang="es-ES" sz="1600" dirty="0">
                    <a:solidFill>
                      <a:schemeClr val="bg1"/>
                    </a:solidFill>
                    <a:latin typeface="Aptos" panose="020B0004020202020204" pitchFamily="34" charset="0"/>
                  </a:rPr>
                  <a:t>Queremos evitar las elecciones y comportamientos emocionales</a:t>
                </a:r>
              </a:p>
            </p:txBody>
          </p:sp>
          <p:sp>
            <p:nvSpPr>
              <p:cNvPr id="7192" name="Rectangle: Rounded Corners 27">
                <a:extLst>
                  <a:ext uri="{FF2B5EF4-FFF2-40B4-BE49-F238E27FC236}">
                    <a16:creationId xmlns:a16="http://schemas.microsoft.com/office/drawing/2014/main" id="{EDD50CDF-ED74-3B7E-CC01-E0BF68052ADE}"/>
                  </a:ext>
                </a:extLst>
              </p:cNvPr>
              <p:cNvSpPr/>
              <p:nvPr/>
            </p:nvSpPr>
            <p:spPr>
              <a:xfrm>
                <a:off x="4100251" y="3989402"/>
                <a:ext cx="4748399" cy="786181"/>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600" dirty="0"/>
              </a:p>
            </p:txBody>
          </p:sp>
        </p:grpSp>
        <p:pic>
          <p:nvPicPr>
            <p:cNvPr id="7204" name="Imagen 7203" descr="Forma&#10;&#10;Descripción generada automáticamente">
              <a:extLst>
                <a:ext uri="{FF2B5EF4-FFF2-40B4-BE49-F238E27FC236}">
                  <a16:creationId xmlns:a16="http://schemas.microsoft.com/office/drawing/2014/main" id="{60DB3B9F-0F01-012E-574F-DF22B6EBC3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1001" y="4971518"/>
              <a:ext cx="986246" cy="986246"/>
            </a:xfrm>
            <a:prstGeom prst="rect">
              <a:avLst/>
            </a:prstGeom>
          </p:spPr>
        </p:pic>
      </p:grpSp>
    </p:spTree>
    <p:extLst>
      <p:ext uri="{BB962C8B-B14F-4D97-AF65-F5344CB8AC3E}">
        <p14:creationId xmlns:p14="http://schemas.microsoft.com/office/powerpoint/2010/main" val="11992740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09"/>
                                        </p:tgtEl>
                                        <p:attrNameLst>
                                          <p:attrName>style.visibility</p:attrName>
                                        </p:attrNameLst>
                                      </p:cBhvr>
                                      <p:to>
                                        <p:strVal val="visible"/>
                                      </p:to>
                                    </p:set>
                                    <p:animEffect transition="in" filter="fade">
                                      <p:cBhvr>
                                        <p:cTn id="7" dur="500"/>
                                        <p:tgtEl>
                                          <p:spTgt spid="72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10"/>
                                        </p:tgtEl>
                                        <p:attrNameLst>
                                          <p:attrName>style.visibility</p:attrName>
                                        </p:attrNameLst>
                                      </p:cBhvr>
                                      <p:to>
                                        <p:strVal val="visible"/>
                                      </p:to>
                                    </p:set>
                                    <p:animEffect transition="in" filter="fade">
                                      <p:cBhvr>
                                        <p:cTn id="12" dur="500"/>
                                        <p:tgtEl>
                                          <p:spTgt spid="72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11"/>
                                        </p:tgtEl>
                                        <p:attrNameLst>
                                          <p:attrName>style.visibility</p:attrName>
                                        </p:attrNameLst>
                                      </p:cBhvr>
                                      <p:to>
                                        <p:strVal val="visible"/>
                                      </p:to>
                                    </p:set>
                                    <p:animEffect transition="in" filter="fade">
                                      <p:cBhvr>
                                        <p:cTn id="17" dur="500"/>
                                        <p:tgtEl>
                                          <p:spTgt spid="7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12"/>
                                        </p:tgtEl>
                                        <p:attrNameLst>
                                          <p:attrName>style.visibility</p:attrName>
                                        </p:attrNameLst>
                                      </p:cBhvr>
                                      <p:to>
                                        <p:strVal val="visible"/>
                                      </p:to>
                                    </p:set>
                                    <p:animEffect transition="in" filter="fade">
                                      <p:cBhvr>
                                        <p:cTn id="22" dur="500"/>
                                        <p:tgtEl>
                                          <p:spTgt spid="72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13"/>
                                        </p:tgtEl>
                                        <p:attrNameLst>
                                          <p:attrName>style.visibility</p:attrName>
                                        </p:attrNameLst>
                                      </p:cBhvr>
                                      <p:to>
                                        <p:strVal val="visible"/>
                                      </p:to>
                                    </p:set>
                                    <p:animEffect transition="in" filter="fade">
                                      <p:cBhvr>
                                        <p:cTn id="27" dur="500"/>
                                        <p:tgtEl>
                                          <p:spTgt spid="72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14"/>
                                        </p:tgtEl>
                                        <p:attrNameLst>
                                          <p:attrName>style.visibility</p:attrName>
                                        </p:attrNameLst>
                                      </p:cBhvr>
                                      <p:to>
                                        <p:strVal val="visible"/>
                                      </p:to>
                                    </p:set>
                                    <p:animEffect transition="in" filter="fade">
                                      <p:cBhvr>
                                        <p:cTn id="32" dur="500"/>
                                        <p:tgtEl>
                                          <p:spTgt spid="7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E5683-62E5-C1B0-4B7A-B204A87F125E}"/>
            </a:ext>
          </a:extLst>
        </p:cNvPr>
        <p:cNvGrpSpPr/>
        <p:nvPr/>
      </p:nvGrpSpPr>
      <p:grpSpPr>
        <a:xfrm>
          <a:off x="0" y="0"/>
          <a:ext cx="0" cy="0"/>
          <a:chOff x="0" y="0"/>
          <a:chExt cx="0" cy="0"/>
        </a:xfrm>
      </p:grpSpPr>
      <p:pic>
        <p:nvPicPr>
          <p:cNvPr id="2048" name="Imagen 2047">
            <a:extLst>
              <a:ext uri="{FF2B5EF4-FFF2-40B4-BE49-F238E27FC236}">
                <a16:creationId xmlns:a16="http://schemas.microsoft.com/office/drawing/2014/main" id="{53E35C71-17D6-6E63-81E9-DC5FA47395C7}"/>
              </a:ext>
            </a:extLst>
          </p:cNvPr>
          <p:cNvPicPr>
            <a:picLocks noChangeAspect="1"/>
          </p:cNvPicPr>
          <p:nvPr/>
        </p:nvPicPr>
        <p:blipFill>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8679946">
            <a:off x="5751012" y="-702273"/>
            <a:ext cx="8317169" cy="8317169"/>
          </a:xfrm>
          <a:prstGeom prst="rect">
            <a:avLst/>
          </a:prstGeom>
        </p:spPr>
      </p:pic>
      <p:pic>
        <p:nvPicPr>
          <p:cNvPr id="62" name="Imagen 61">
            <a:extLst>
              <a:ext uri="{FF2B5EF4-FFF2-40B4-BE49-F238E27FC236}">
                <a16:creationId xmlns:a16="http://schemas.microsoft.com/office/drawing/2014/main" id="{F761CB8E-C0F9-09C8-D93E-AA08C6C83CDD}"/>
              </a:ext>
            </a:extLst>
          </p:cNvPr>
          <p:cNvPicPr>
            <a:picLocks noChangeAspect="1"/>
          </p:cNvPicPr>
          <p:nvPr/>
        </p:nvPicPr>
        <p:blipFill>
          <a:blip r:embed="rId5">
            <a:alphaModFix amt="4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457588" y="1185866"/>
            <a:ext cx="6048375" cy="6048375"/>
          </a:xfrm>
          <a:prstGeom prst="rect">
            <a:avLst/>
          </a:prstGeom>
        </p:spPr>
      </p:pic>
      <p:sp>
        <p:nvSpPr>
          <p:cNvPr id="8" name="Rectangle: Rounded Corners 7">
            <a:extLst>
              <a:ext uri="{FF2B5EF4-FFF2-40B4-BE49-F238E27FC236}">
                <a16:creationId xmlns:a16="http://schemas.microsoft.com/office/drawing/2014/main" id="{5E8E0439-34B9-E0D5-43BD-A0E2EDECC165}"/>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883C12AA-28A3-C877-F536-6CAFAA4FA461}"/>
              </a:ext>
            </a:extLst>
          </p:cNvPr>
          <p:cNvPicPr>
            <a:picLocks noChangeAspect="1"/>
          </p:cNvPicPr>
          <p:nvPr/>
        </p:nvPicPr>
        <p:blipFill>
          <a:blip r:embed="rId7">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5553A24E-4350-55A0-F870-4741D1904BBB}"/>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Tu juego</a:t>
            </a:r>
            <a:endParaRPr lang="es-CO" sz="40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F41E6E2C-B1C5-F771-1DB8-98B78F9D0D3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EEF4B9-4BE3-E52C-6139-C63E31371BD5}"/>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635AE34-B451-4F95-58E4-513D8D869CBD}"/>
              </a:ext>
            </a:extLst>
          </p:cNvPr>
          <p:cNvGrpSpPr/>
          <p:nvPr/>
        </p:nvGrpSpPr>
        <p:grpSpPr>
          <a:xfrm>
            <a:off x="1188700" y="2518430"/>
            <a:ext cx="4461244" cy="3628932"/>
            <a:chOff x="590634" y="2295912"/>
            <a:chExt cx="4461244" cy="3628932"/>
          </a:xfrm>
        </p:grpSpPr>
        <p:grpSp>
          <p:nvGrpSpPr>
            <p:cNvPr id="60" name="Grupo 59">
              <a:extLst>
                <a:ext uri="{FF2B5EF4-FFF2-40B4-BE49-F238E27FC236}">
                  <a16:creationId xmlns:a16="http://schemas.microsoft.com/office/drawing/2014/main" id="{FF64DC7A-71B3-E85F-8BE4-C4F042F49913}"/>
                </a:ext>
              </a:extLst>
            </p:cNvPr>
            <p:cNvGrpSpPr/>
            <p:nvPr/>
          </p:nvGrpSpPr>
          <p:grpSpPr>
            <a:xfrm>
              <a:off x="590634" y="2295912"/>
              <a:ext cx="4461244" cy="646331"/>
              <a:chOff x="809101" y="2982454"/>
              <a:chExt cx="4461244" cy="646331"/>
            </a:xfrm>
          </p:grpSpPr>
          <p:sp>
            <p:nvSpPr>
              <p:cNvPr id="5" name="TextBox 4">
                <a:extLst>
                  <a:ext uri="{FF2B5EF4-FFF2-40B4-BE49-F238E27FC236}">
                    <a16:creationId xmlns:a16="http://schemas.microsoft.com/office/drawing/2014/main" id="{9D10DC2E-AD07-7C30-E642-26DCADCD9B50}"/>
                  </a:ext>
                </a:extLst>
              </p:cNvPr>
              <p:cNvSpPr txBox="1"/>
              <p:nvPr/>
            </p:nvSpPr>
            <p:spPr>
              <a:xfrm>
                <a:off x="1163686" y="2982454"/>
                <a:ext cx="4106659" cy="646331"/>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Los inversores necesitan comprender quiénes son y cuáles son sus objetivos</a:t>
                </a:r>
                <a:endParaRPr lang="es-MX" dirty="0">
                  <a:solidFill>
                    <a:schemeClr val="bg1"/>
                  </a:solidFill>
                  <a:latin typeface="Aptos" panose="020B0004020202020204" pitchFamily="34" charset="0"/>
                </a:endParaRPr>
              </a:p>
            </p:txBody>
          </p:sp>
          <p:grpSp>
            <p:nvGrpSpPr>
              <p:cNvPr id="17" name="Group 16">
                <a:extLst>
                  <a:ext uri="{FF2B5EF4-FFF2-40B4-BE49-F238E27FC236}">
                    <a16:creationId xmlns:a16="http://schemas.microsoft.com/office/drawing/2014/main" id="{9BB53240-1A7E-7993-336A-25FA068C51C9}"/>
                  </a:ext>
                </a:extLst>
              </p:cNvPr>
              <p:cNvGrpSpPr/>
              <p:nvPr/>
            </p:nvGrpSpPr>
            <p:grpSpPr>
              <a:xfrm>
                <a:off x="809101" y="3125063"/>
                <a:ext cx="358095" cy="358095"/>
                <a:chOff x="743471" y="2734799"/>
                <a:chExt cx="358095" cy="358095"/>
              </a:xfrm>
            </p:grpSpPr>
            <p:sp>
              <p:nvSpPr>
                <p:cNvPr id="14" name="Oval 13">
                  <a:extLst>
                    <a:ext uri="{FF2B5EF4-FFF2-40B4-BE49-F238E27FC236}">
                      <a16:creationId xmlns:a16="http://schemas.microsoft.com/office/drawing/2014/main" id="{63F30FD7-C8F1-0E5F-5AEA-1E51AB8D9080}"/>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Half Frame 15">
                  <a:extLst>
                    <a:ext uri="{FF2B5EF4-FFF2-40B4-BE49-F238E27FC236}">
                      <a16:creationId xmlns:a16="http://schemas.microsoft.com/office/drawing/2014/main" id="{EF90C958-30B9-D4CC-8B27-4713105490B1}"/>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50" name="Grupo 49">
              <a:extLst>
                <a:ext uri="{FF2B5EF4-FFF2-40B4-BE49-F238E27FC236}">
                  <a16:creationId xmlns:a16="http://schemas.microsoft.com/office/drawing/2014/main" id="{83839AB8-C7F5-5BCA-DD5A-773ABFF83582}"/>
                </a:ext>
              </a:extLst>
            </p:cNvPr>
            <p:cNvGrpSpPr/>
            <p:nvPr/>
          </p:nvGrpSpPr>
          <p:grpSpPr>
            <a:xfrm>
              <a:off x="743471" y="2810991"/>
              <a:ext cx="3997274" cy="3113853"/>
              <a:chOff x="988148" y="4437315"/>
              <a:chExt cx="3997274" cy="3113853"/>
            </a:xfrm>
          </p:grpSpPr>
          <p:sp>
            <p:nvSpPr>
              <p:cNvPr id="41" name="TextBox 4">
                <a:extLst>
                  <a:ext uri="{FF2B5EF4-FFF2-40B4-BE49-F238E27FC236}">
                    <a16:creationId xmlns:a16="http://schemas.microsoft.com/office/drawing/2014/main" id="{BD118D19-C2DD-8F03-8144-D0068E2276CA}"/>
                  </a:ext>
                </a:extLst>
              </p:cNvPr>
              <p:cNvSpPr txBox="1"/>
              <p:nvPr/>
            </p:nvSpPr>
            <p:spPr>
              <a:xfrm>
                <a:off x="2065142" y="4688846"/>
                <a:ext cx="2920280" cy="2862322"/>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Algunas de las variables importantes para determinar un estilo de inversión apropiado incluyen: motivación para invertir, horizonte de tiempo preferido, clases de activos, mercados, instrumentos y tolerancia al riesgo</a:t>
                </a:r>
              </a:p>
            </p:txBody>
          </p:sp>
          <p:sp>
            <p:nvSpPr>
              <p:cNvPr id="42" name="Abrir llave 41">
                <a:extLst>
                  <a:ext uri="{FF2B5EF4-FFF2-40B4-BE49-F238E27FC236}">
                    <a16:creationId xmlns:a16="http://schemas.microsoft.com/office/drawing/2014/main" id="{75449220-BB38-7F86-1CE7-099E60BC2F62}"/>
                  </a:ext>
                </a:extLst>
              </p:cNvPr>
              <p:cNvSpPr/>
              <p:nvPr/>
            </p:nvSpPr>
            <p:spPr>
              <a:xfrm>
                <a:off x="1966082" y="4688846"/>
                <a:ext cx="99060" cy="2862322"/>
              </a:xfrm>
              <a:prstGeom prst="leftBrace">
                <a:avLst/>
              </a:prstGeom>
              <a:ln w="9525">
                <a:solidFill>
                  <a:srgbClr val="FFCC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cxnSp>
            <p:nvCxnSpPr>
              <p:cNvPr id="46" name="Conector: angular 45">
                <a:extLst>
                  <a:ext uri="{FF2B5EF4-FFF2-40B4-BE49-F238E27FC236}">
                    <a16:creationId xmlns:a16="http://schemas.microsoft.com/office/drawing/2014/main" id="{AF760449-7DC0-6A00-3B0F-D77E3FADD8B1}"/>
                  </a:ext>
                </a:extLst>
              </p:cNvPr>
              <p:cNvCxnSpPr>
                <a:cxnSpLocks/>
                <a:endCxn id="42" idx="1"/>
              </p:cNvCxnSpPr>
              <p:nvPr/>
            </p:nvCxnSpPr>
            <p:spPr>
              <a:xfrm rot="16200000" flipH="1">
                <a:off x="635769" y="4789694"/>
                <a:ext cx="1682692" cy="977934"/>
              </a:xfrm>
              <a:prstGeom prst="bentConnector2">
                <a:avLst/>
              </a:prstGeom>
              <a:ln w="3175">
                <a:solidFill>
                  <a:srgbClr val="FFCC00"/>
                </a:solidFill>
                <a:prstDash val="lgDashDot"/>
              </a:ln>
            </p:spPr>
            <p:style>
              <a:lnRef idx="1">
                <a:schemeClr val="accent1"/>
              </a:lnRef>
              <a:fillRef idx="0">
                <a:schemeClr val="accent1"/>
              </a:fillRef>
              <a:effectRef idx="0">
                <a:schemeClr val="accent1"/>
              </a:effectRef>
              <a:fontRef idx="minor">
                <a:schemeClr val="tx1"/>
              </a:fontRef>
            </p:style>
          </p:cxnSp>
        </p:grpSp>
      </p:grpSp>
      <p:grpSp>
        <p:nvGrpSpPr>
          <p:cNvPr id="51" name="Grupo 50">
            <a:extLst>
              <a:ext uri="{FF2B5EF4-FFF2-40B4-BE49-F238E27FC236}">
                <a16:creationId xmlns:a16="http://schemas.microsoft.com/office/drawing/2014/main" id="{30D42A52-7E15-C120-06FC-D13384B6C10B}"/>
              </a:ext>
            </a:extLst>
          </p:cNvPr>
          <p:cNvGrpSpPr/>
          <p:nvPr/>
        </p:nvGrpSpPr>
        <p:grpSpPr>
          <a:xfrm>
            <a:off x="6405232" y="2518430"/>
            <a:ext cx="4461244" cy="2229561"/>
            <a:chOff x="809101" y="3936613"/>
            <a:chExt cx="4461244" cy="2229561"/>
          </a:xfrm>
        </p:grpSpPr>
        <p:sp>
          <p:nvSpPr>
            <p:cNvPr id="52" name="TextBox 4">
              <a:extLst>
                <a:ext uri="{FF2B5EF4-FFF2-40B4-BE49-F238E27FC236}">
                  <a16:creationId xmlns:a16="http://schemas.microsoft.com/office/drawing/2014/main" id="{A2C68239-D29B-BE0E-B130-61B52EA3661A}"/>
                </a:ext>
              </a:extLst>
            </p:cNvPr>
            <p:cNvSpPr txBox="1"/>
            <p:nvPr/>
          </p:nvSpPr>
          <p:spPr>
            <a:xfrm>
              <a:off x="1163686" y="3936613"/>
              <a:ext cx="4106659" cy="646331"/>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Para ser un mejor inversor, amplía tu enfoque</a:t>
              </a:r>
            </a:p>
          </p:txBody>
        </p:sp>
        <p:grpSp>
          <p:nvGrpSpPr>
            <p:cNvPr id="53" name="Group 16">
              <a:extLst>
                <a:ext uri="{FF2B5EF4-FFF2-40B4-BE49-F238E27FC236}">
                  <a16:creationId xmlns:a16="http://schemas.microsoft.com/office/drawing/2014/main" id="{43396AFB-FCCF-5204-6850-2F0C78A62672}"/>
                </a:ext>
              </a:extLst>
            </p:cNvPr>
            <p:cNvGrpSpPr/>
            <p:nvPr/>
          </p:nvGrpSpPr>
          <p:grpSpPr>
            <a:xfrm>
              <a:off x="809101" y="4079222"/>
              <a:ext cx="358095" cy="358095"/>
              <a:chOff x="743471" y="2734799"/>
              <a:chExt cx="358095" cy="358095"/>
            </a:xfrm>
          </p:grpSpPr>
          <p:sp>
            <p:nvSpPr>
              <p:cNvPr id="57" name="Oval 13">
                <a:extLst>
                  <a:ext uri="{FF2B5EF4-FFF2-40B4-BE49-F238E27FC236}">
                    <a16:creationId xmlns:a16="http://schemas.microsoft.com/office/drawing/2014/main" id="{F6E481DB-5F51-91BF-2615-4BB11D30B865}"/>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8" name="Half Frame 15">
                <a:extLst>
                  <a:ext uri="{FF2B5EF4-FFF2-40B4-BE49-F238E27FC236}">
                    <a16:creationId xmlns:a16="http://schemas.microsoft.com/office/drawing/2014/main" id="{54A03048-862C-A96C-1CA4-A5EDBCE7F14B}"/>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sp>
          <p:nvSpPr>
            <p:cNvPr id="54" name="TextBox 4">
              <a:extLst>
                <a:ext uri="{FF2B5EF4-FFF2-40B4-BE49-F238E27FC236}">
                  <a16:creationId xmlns:a16="http://schemas.microsoft.com/office/drawing/2014/main" id="{55AE9653-2A46-7BC5-1669-B066DB243A63}"/>
                </a:ext>
              </a:extLst>
            </p:cNvPr>
            <p:cNvSpPr txBox="1"/>
            <p:nvPr/>
          </p:nvSpPr>
          <p:spPr>
            <a:xfrm>
              <a:off x="2065142" y="4688846"/>
              <a:ext cx="2920280" cy="1477328"/>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Ser un inversor más eficiente también implica mirar más allá de los mercados y mejorar tu juego mental</a:t>
              </a:r>
            </a:p>
          </p:txBody>
        </p:sp>
        <p:sp>
          <p:nvSpPr>
            <p:cNvPr id="55" name="Abrir llave 54">
              <a:extLst>
                <a:ext uri="{FF2B5EF4-FFF2-40B4-BE49-F238E27FC236}">
                  <a16:creationId xmlns:a16="http://schemas.microsoft.com/office/drawing/2014/main" id="{303923A1-79F9-8D4E-AD73-544E915F8430}"/>
                </a:ext>
              </a:extLst>
            </p:cNvPr>
            <p:cNvSpPr/>
            <p:nvPr/>
          </p:nvSpPr>
          <p:spPr>
            <a:xfrm>
              <a:off x="1966082" y="4688846"/>
              <a:ext cx="99060" cy="1477328"/>
            </a:xfrm>
            <a:prstGeom prst="leftBrace">
              <a:avLst/>
            </a:prstGeom>
            <a:ln w="9525">
              <a:solidFill>
                <a:srgbClr val="FFCC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cxnSp>
          <p:nvCxnSpPr>
            <p:cNvPr id="56" name="Conector: angular 55">
              <a:extLst>
                <a:ext uri="{FF2B5EF4-FFF2-40B4-BE49-F238E27FC236}">
                  <a16:creationId xmlns:a16="http://schemas.microsoft.com/office/drawing/2014/main" id="{F648C352-707B-6812-BAFD-77913AE4FF58}"/>
                </a:ext>
              </a:extLst>
            </p:cNvPr>
            <p:cNvCxnSpPr>
              <a:cxnSpLocks/>
              <a:stCxn id="57" idx="4"/>
              <a:endCxn id="55" idx="1"/>
            </p:cNvCxnSpPr>
            <p:nvPr/>
          </p:nvCxnSpPr>
          <p:spPr>
            <a:xfrm rot="16200000" flipH="1">
              <a:off x="982019" y="4443446"/>
              <a:ext cx="990193" cy="977933"/>
            </a:xfrm>
            <a:prstGeom prst="bentConnector2">
              <a:avLst/>
            </a:prstGeom>
            <a:ln w="3175">
              <a:solidFill>
                <a:srgbClr val="FFCC00"/>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6700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87CC2-A0DA-6D9C-C20E-E9B3D35E0E49}"/>
            </a:ext>
          </a:extLst>
        </p:cNvPr>
        <p:cNvGrpSpPr/>
        <p:nvPr/>
      </p:nvGrpSpPr>
      <p:grpSpPr>
        <a:xfrm>
          <a:off x="0" y="0"/>
          <a:ext cx="0" cy="0"/>
          <a:chOff x="0" y="0"/>
          <a:chExt cx="0" cy="0"/>
        </a:xfrm>
      </p:grpSpPr>
      <p:pic>
        <p:nvPicPr>
          <p:cNvPr id="27" name="Imagen 26">
            <a:extLst>
              <a:ext uri="{FF2B5EF4-FFF2-40B4-BE49-F238E27FC236}">
                <a16:creationId xmlns:a16="http://schemas.microsoft.com/office/drawing/2014/main" id="{736F234E-3E1D-6C14-553E-B943F4BC8E44}"/>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746636">
            <a:off x="-1187206" y="-168897"/>
            <a:ext cx="7195794" cy="7195794"/>
          </a:xfrm>
          <a:prstGeom prst="rect">
            <a:avLst/>
          </a:prstGeom>
        </p:spPr>
      </p:pic>
      <p:sp>
        <p:nvSpPr>
          <p:cNvPr id="8" name="Rectangle: Rounded Corners 7">
            <a:extLst>
              <a:ext uri="{FF2B5EF4-FFF2-40B4-BE49-F238E27FC236}">
                <a16:creationId xmlns:a16="http://schemas.microsoft.com/office/drawing/2014/main" id="{ACAFB740-08E0-9A0E-B5C2-63E73D3CB445}"/>
              </a:ext>
            </a:extLst>
          </p:cNvPr>
          <p:cNvSpPr/>
          <p:nvPr/>
        </p:nvSpPr>
        <p:spPr>
          <a:xfrm>
            <a:off x="2603739" y="654157"/>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5024F620-14AF-5FEE-B9ED-7A58A01EAB9E}"/>
              </a:ext>
            </a:extLst>
          </p:cNvPr>
          <p:cNvPicPr>
            <a:picLocks noChangeAspect="1"/>
          </p:cNvPicPr>
          <p:nvPr/>
        </p:nvPicPr>
        <p:blipFill>
          <a:blip r:embed="rId5">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43A9FAD-AF07-A143-CED7-5AF93E6372DF}"/>
              </a:ext>
            </a:extLst>
          </p:cNvPr>
          <p:cNvSpPr txBox="1"/>
          <p:nvPr/>
        </p:nvSpPr>
        <p:spPr>
          <a:xfrm>
            <a:off x="2603738" y="793675"/>
            <a:ext cx="6984521"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Ganando el juego interior</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29C6CE69-60D3-7743-EA88-B721BA787AD3}"/>
              </a:ext>
            </a:extLst>
          </p:cNvPr>
          <p:cNvCxnSpPr>
            <a:cxnSpLocks/>
          </p:cNvCxnSpPr>
          <p:nvPr/>
        </p:nvCxnSpPr>
        <p:spPr>
          <a:xfrm flipH="1">
            <a:off x="1680276"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C08415-4327-1ED9-32EA-61E1E42E29D3}"/>
              </a:ext>
            </a:extLst>
          </p:cNvPr>
          <p:cNvCxnSpPr>
            <a:cxnSpLocks/>
          </p:cNvCxnSpPr>
          <p:nvPr/>
        </p:nvCxnSpPr>
        <p:spPr>
          <a:xfrm flipH="1">
            <a:off x="735075"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7" name="TextBox 4">
            <a:extLst>
              <a:ext uri="{FF2B5EF4-FFF2-40B4-BE49-F238E27FC236}">
                <a16:creationId xmlns:a16="http://schemas.microsoft.com/office/drawing/2014/main" id="{60A71970-A515-69DC-3AE1-5EFFCE002996}"/>
              </a:ext>
            </a:extLst>
          </p:cNvPr>
          <p:cNvSpPr txBox="1"/>
          <p:nvPr/>
        </p:nvSpPr>
        <p:spPr>
          <a:xfrm>
            <a:off x="1989343" y="2434202"/>
            <a:ext cx="4106659" cy="369332"/>
          </a:xfrm>
          <a:prstGeom prst="rect">
            <a:avLst/>
          </a:prstGeom>
          <a:noFill/>
          <a:ln>
            <a:noFill/>
          </a:ln>
        </p:spPr>
        <p:txBody>
          <a:bodyPr wrap="square" rtlCol="0">
            <a:spAutoFit/>
          </a:bodyPr>
          <a:lstStyle/>
          <a:p>
            <a:pPr algn="r">
              <a:buClr>
                <a:srgbClr val="FFC002"/>
              </a:buClr>
            </a:pPr>
            <a:r>
              <a:rPr lang="es-ES" dirty="0">
                <a:solidFill>
                  <a:schemeClr val="bg1"/>
                </a:solidFill>
                <a:latin typeface="Aptos" panose="020B0004020202020204" pitchFamily="34" charset="0"/>
              </a:rPr>
              <a:t>¿Cuál es tu motivación para invertir?</a:t>
            </a:r>
          </a:p>
        </p:txBody>
      </p:sp>
      <p:sp>
        <p:nvSpPr>
          <p:cNvPr id="12" name="TextBox 4">
            <a:extLst>
              <a:ext uri="{FF2B5EF4-FFF2-40B4-BE49-F238E27FC236}">
                <a16:creationId xmlns:a16="http://schemas.microsoft.com/office/drawing/2014/main" id="{8434ABDE-8449-F42D-1612-7768EBBA6436}"/>
              </a:ext>
            </a:extLst>
          </p:cNvPr>
          <p:cNvSpPr txBox="1"/>
          <p:nvPr/>
        </p:nvSpPr>
        <p:spPr>
          <a:xfrm>
            <a:off x="1989341" y="3622949"/>
            <a:ext cx="4106659" cy="369332"/>
          </a:xfrm>
          <a:prstGeom prst="rect">
            <a:avLst/>
          </a:prstGeom>
          <a:noFill/>
          <a:ln>
            <a:noFill/>
          </a:ln>
        </p:spPr>
        <p:txBody>
          <a:bodyPr wrap="square" rtlCol="0">
            <a:spAutoFit/>
          </a:bodyPr>
          <a:lstStyle/>
          <a:p>
            <a:pPr algn="r">
              <a:buClr>
                <a:srgbClr val="FFC002"/>
              </a:buClr>
            </a:pPr>
            <a:r>
              <a:rPr lang="es-ES" dirty="0">
                <a:solidFill>
                  <a:schemeClr val="bg1"/>
                </a:solidFill>
                <a:latin typeface="Aptos" panose="020B0004020202020204" pitchFamily="34" charset="0"/>
              </a:rPr>
              <a:t>¿En qué etapa de la vida te encuentras?</a:t>
            </a:r>
          </a:p>
        </p:txBody>
      </p:sp>
      <p:sp>
        <p:nvSpPr>
          <p:cNvPr id="14" name="TextBox 4">
            <a:extLst>
              <a:ext uri="{FF2B5EF4-FFF2-40B4-BE49-F238E27FC236}">
                <a16:creationId xmlns:a16="http://schemas.microsoft.com/office/drawing/2014/main" id="{9E3B86E4-467E-E49D-33F6-8FDDFF60FBCF}"/>
              </a:ext>
            </a:extLst>
          </p:cNvPr>
          <p:cNvSpPr txBox="1"/>
          <p:nvPr/>
        </p:nvSpPr>
        <p:spPr>
          <a:xfrm>
            <a:off x="1989342" y="4963151"/>
            <a:ext cx="4106659" cy="369332"/>
          </a:xfrm>
          <a:prstGeom prst="rect">
            <a:avLst/>
          </a:prstGeom>
          <a:noFill/>
          <a:ln>
            <a:noFill/>
          </a:ln>
        </p:spPr>
        <p:txBody>
          <a:bodyPr wrap="square" rtlCol="0">
            <a:spAutoFit/>
          </a:bodyPr>
          <a:lstStyle/>
          <a:p>
            <a:pPr algn="r">
              <a:buClr>
                <a:srgbClr val="FFC002"/>
              </a:buClr>
            </a:pPr>
            <a:r>
              <a:rPr lang="es-ES" dirty="0">
                <a:solidFill>
                  <a:schemeClr val="bg1"/>
                </a:solidFill>
                <a:latin typeface="Aptos" panose="020B0004020202020204" pitchFamily="34" charset="0"/>
              </a:rPr>
              <a:t>¿Cuál es tu horizonte temporal?</a:t>
            </a:r>
          </a:p>
        </p:txBody>
      </p:sp>
      <p:sp>
        <p:nvSpPr>
          <p:cNvPr id="17" name="TextBox 4">
            <a:extLst>
              <a:ext uri="{FF2B5EF4-FFF2-40B4-BE49-F238E27FC236}">
                <a16:creationId xmlns:a16="http://schemas.microsoft.com/office/drawing/2014/main" id="{AC1EEBE3-B9C7-B95F-4D4D-06254640EE37}"/>
              </a:ext>
            </a:extLst>
          </p:cNvPr>
          <p:cNvSpPr txBox="1"/>
          <p:nvPr/>
        </p:nvSpPr>
        <p:spPr>
          <a:xfrm>
            <a:off x="6095998" y="2928931"/>
            <a:ext cx="4106659" cy="369332"/>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¿Cuál es el tamaño de tu portafolio?</a:t>
            </a:r>
          </a:p>
        </p:txBody>
      </p:sp>
      <p:sp>
        <p:nvSpPr>
          <p:cNvPr id="18" name="TextBox 4">
            <a:extLst>
              <a:ext uri="{FF2B5EF4-FFF2-40B4-BE49-F238E27FC236}">
                <a16:creationId xmlns:a16="http://schemas.microsoft.com/office/drawing/2014/main" id="{8A69C225-9F7F-CC45-5738-BAB7F5AD15BB}"/>
              </a:ext>
            </a:extLst>
          </p:cNvPr>
          <p:cNvSpPr txBox="1"/>
          <p:nvPr/>
        </p:nvSpPr>
        <p:spPr>
          <a:xfrm>
            <a:off x="6095998" y="4145256"/>
            <a:ext cx="4106659" cy="646331"/>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¿Qué riesgos no estás dispuesto a tomar?</a:t>
            </a:r>
          </a:p>
        </p:txBody>
      </p:sp>
      <p:sp>
        <p:nvSpPr>
          <p:cNvPr id="19" name="TextBox 4">
            <a:extLst>
              <a:ext uri="{FF2B5EF4-FFF2-40B4-BE49-F238E27FC236}">
                <a16:creationId xmlns:a16="http://schemas.microsoft.com/office/drawing/2014/main" id="{5E5CBE27-5B9A-FE0E-D019-FFCD6C5DC0B8}"/>
              </a:ext>
            </a:extLst>
          </p:cNvPr>
          <p:cNvSpPr txBox="1"/>
          <p:nvPr/>
        </p:nvSpPr>
        <p:spPr>
          <a:xfrm>
            <a:off x="6095998" y="5519769"/>
            <a:ext cx="4106659" cy="369332"/>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¿Qué estilo de inversión sigues?</a:t>
            </a:r>
          </a:p>
        </p:txBody>
      </p:sp>
      <p:sp>
        <p:nvSpPr>
          <p:cNvPr id="25" name="Rectángulo 24">
            <a:extLst>
              <a:ext uri="{FF2B5EF4-FFF2-40B4-BE49-F238E27FC236}">
                <a16:creationId xmlns:a16="http://schemas.microsoft.com/office/drawing/2014/main" id="{4508445D-FC65-E3F0-3212-A3105EA8548A}"/>
              </a:ext>
            </a:extLst>
          </p:cNvPr>
          <p:cNvSpPr/>
          <p:nvPr/>
        </p:nvSpPr>
        <p:spPr>
          <a:xfrm>
            <a:off x="6074089" y="2228851"/>
            <a:ext cx="45719" cy="3974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Imagen 28">
            <a:extLst>
              <a:ext uri="{FF2B5EF4-FFF2-40B4-BE49-F238E27FC236}">
                <a16:creationId xmlns:a16="http://schemas.microsoft.com/office/drawing/2014/main" id="{B520B87A-5651-DF72-964B-4F9D3A79767D}"/>
              </a:ext>
            </a:extLst>
          </p:cNvPr>
          <p:cNvPicPr>
            <a:picLocks noChangeAspect="1"/>
          </p:cNvPicPr>
          <p:nvPr/>
        </p:nvPicPr>
        <p:blipFill>
          <a:blip r:embed="rId6">
            <a:alphaModFix amt="1000"/>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rot="4086156">
            <a:off x="6394533" y="-1364988"/>
            <a:ext cx="6305713" cy="6305713"/>
          </a:xfrm>
          <a:prstGeom prst="rect">
            <a:avLst/>
          </a:prstGeom>
        </p:spPr>
      </p:pic>
    </p:spTree>
    <p:extLst>
      <p:ext uri="{BB962C8B-B14F-4D97-AF65-F5344CB8AC3E}">
        <p14:creationId xmlns:p14="http://schemas.microsoft.com/office/powerpoint/2010/main" val="1999459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5545B-DC73-C68B-1319-063EE53C8E29}"/>
            </a:ext>
          </a:extLst>
        </p:cNvPr>
        <p:cNvGrpSpPr/>
        <p:nvPr/>
      </p:nvGrpSpPr>
      <p:grpSpPr>
        <a:xfrm>
          <a:off x="0" y="0"/>
          <a:ext cx="0" cy="0"/>
          <a:chOff x="0" y="0"/>
          <a:chExt cx="0" cy="0"/>
        </a:xfrm>
      </p:grpSpPr>
      <p:pic>
        <p:nvPicPr>
          <p:cNvPr id="44" name="Imagen 43">
            <a:extLst>
              <a:ext uri="{FF2B5EF4-FFF2-40B4-BE49-F238E27FC236}">
                <a16:creationId xmlns:a16="http://schemas.microsoft.com/office/drawing/2014/main" id="{1BA23F9D-5717-D2D7-432A-CFD3A8A3C3AD}"/>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0130091">
            <a:off x="-808836" y="-15447"/>
            <a:ext cx="6870434" cy="6870434"/>
          </a:xfrm>
          <a:prstGeom prst="rect">
            <a:avLst/>
          </a:prstGeom>
        </p:spPr>
      </p:pic>
      <p:pic>
        <p:nvPicPr>
          <p:cNvPr id="3074" name="Picture 2" descr="Warren Buffett - IMDb">
            <a:extLst>
              <a:ext uri="{FF2B5EF4-FFF2-40B4-BE49-F238E27FC236}">
                <a16:creationId xmlns:a16="http://schemas.microsoft.com/office/drawing/2014/main" id="{D3A45911-52C9-0330-FDCD-09BC1630B28F}"/>
              </a:ext>
            </a:extLst>
          </p:cNvPr>
          <p:cNvPicPr>
            <a:picLocks noChangeAspect="1" noChangeArrowheads="1"/>
          </p:cNvPicPr>
          <p:nvPr/>
        </p:nvPicPr>
        <p:blipFill rotWithShape="1">
          <a:blip r:embed="rId5">
            <a:duotone>
              <a:schemeClr val="accent1">
                <a:shade val="45000"/>
                <a:satMod val="135000"/>
              </a:schemeClr>
              <a:prstClr val="white"/>
            </a:duotone>
            <a:alphaModFix amt="20000"/>
            <a:extLst>
              <a:ext uri="{BEBA8EAE-BF5A-486C-A8C5-ECC9F3942E4B}">
                <a14:imgProps xmlns:a14="http://schemas.microsoft.com/office/drawing/2010/main">
                  <a14:imgLayer r:embed="rId6">
                    <a14:imgEffect>
                      <a14:colorTemperature colorTemp="11322"/>
                    </a14:imgEffect>
                    <a14:imgEffect>
                      <a14:saturation sat="64000"/>
                    </a14:imgEffect>
                  </a14:imgLayer>
                </a14:imgProps>
              </a:ext>
              <a:ext uri="{28A0092B-C50C-407E-A947-70E740481C1C}">
                <a14:useLocalDpi xmlns:a14="http://schemas.microsoft.com/office/drawing/2010/main" val="0"/>
              </a:ext>
            </a:extLst>
          </a:blip>
          <a:srcRect l="14419" r="29332"/>
          <a:stretch/>
        </p:blipFill>
        <p:spPr bwMode="auto">
          <a:xfrm rot="20493173">
            <a:off x="7346404" y="1221418"/>
            <a:ext cx="6020688" cy="6020688"/>
          </a:xfrm>
          <a:prstGeom prst="teardrop">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E11D615-81A8-ED27-3762-B8E0B84A8A34}"/>
              </a:ext>
            </a:extLst>
          </p:cNvPr>
          <p:cNvSpPr/>
          <p:nvPr/>
        </p:nvSpPr>
        <p:spPr>
          <a:xfrm>
            <a:off x="4702629" y="654157"/>
            <a:ext cx="82241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2B6692E9-CD1A-2776-950E-72CD6C92A1AF}"/>
              </a:ext>
            </a:extLst>
          </p:cNvPr>
          <p:cNvPicPr>
            <a:picLocks noChangeAspect="1"/>
          </p:cNvPicPr>
          <p:nvPr/>
        </p:nvPicPr>
        <p:blipFill>
          <a:blip r:embed="rId7">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F79D8A28-1486-8FDE-F08A-29133A5CDE56}"/>
              </a:ext>
            </a:extLst>
          </p:cNvPr>
          <p:cNvSpPr txBox="1"/>
          <p:nvPr/>
        </p:nvSpPr>
        <p:spPr>
          <a:xfrm>
            <a:off x="4847771" y="793675"/>
            <a:ext cx="7344229"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Encontrar un estilo de inversión</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EE72877B-F57B-8AD5-1313-295780AA1DF7}"/>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B4FB7C-0F07-B7D8-DA1D-D6569DE4A3E5}"/>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84E5EE-0FBD-06BC-49A0-68B54DD42F1C}"/>
              </a:ext>
            </a:extLst>
          </p:cNvPr>
          <p:cNvSpPr txBox="1"/>
          <p:nvPr/>
        </p:nvSpPr>
        <p:spPr>
          <a:xfrm>
            <a:off x="853429" y="2233992"/>
            <a:ext cx="10485141" cy="400110"/>
          </a:xfrm>
          <a:prstGeom prst="rect">
            <a:avLst/>
          </a:prstGeom>
          <a:noFill/>
          <a:effectLst/>
        </p:spPr>
        <p:txBody>
          <a:bodyPr wrap="square" rtlCol="0">
            <a:spAutoFit/>
          </a:bodyPr>
          <a:lstStyle/>
          <a:p>
            <a:pPr algn="ctr"/>
            <a:r>
              <a:rPr lang="es-ES" dirty="0">
                <a:solidFill>
                  <a:schemeClr val="bg1"/>
                </a:solidFill>
                <a:latin typeface="Aptos" panose="020B0004020202020204" pitchFamily="34" charset="0"/>
              </a:rPr>
              <a:t>Existen innumerables estrategias de trading, </a:t>
            </a:r>
            <a:r>
              <a:rPr lang="es-ES" sz="2000" dirty="0">
                <a:solidFill>
                  <a:schemeClr val="bg1"/>
                </a:solidFill>
                <a:latin typeface="Aptos" panose="020B0004020202020204" pitchFamily="34" charset="0"/>
              </a:rPr>
              <a:t>pero</a:t>
            </a:r>
            <a:r>
              <a:rPr lang="es-ES" dirty="0">
                <a:solidFill>
                  <a:schemeClr val="bg1"/>
                </a:solidFill>
                <a:latin typeface="Aptos" panose="020B0004020202020204" pitchFamily="34" charset="0"/>
              </a:rPr>
              <a:t> la mayoría son subcategorías de estos tipos:</a:t>
            </a:r>
          </a:p>
        </p:txBody>
      </p:sp>
      <p:grpSp>
        <p:nvGrpSpPr>
          <p:cNvPr id="36" name="Grupo 35">
            <a:extLst>
              <a:ext uri="{FF2B5EF4-FFF2-40B4-BE49-F238E27FC236}">
                <a16:creationId xmlns:a16="http://schemas.microsoft.com/office/drawing/2014/main" id="{6DAF9EC6-4C1F-79C7-F89A-78DD2B3C59EF}"/>
              </a:ext>
            </a:extLst>
          </p:cNvPr>
          <p:cNvGrpSpPr/>
          <p:nvPr/>
        </p:nvGrpSpPr>
        <p:grpSpPr>
          <a:xfrm>
            <a:off x="2010034" y="2798417"/>
            <a:ext cx="7838154" cy="952177"/>
            <a:chOff x="2013797" y="2951464"/>
            <a:chExt cx="7838154" cy="952177"/>
          </a:xfrm>
        </p:grpSpPr>
        <p:grpSp>
          <p:nvGrpSpPr>
            <p:cNvPr id="35" name="Group 34">
              <a:extLst>
                <a:ext uri="{FF2B5EF4-FFF2-40B4-BE49-F238E27FC236}">
                  <a16:creationId xmlns:a16="http://schemas.microsoft.com/office/drawing/2014/main" id="{9F9D1475-6672-8444-CB08-D6BAA989B609}"/>
                </a:ext>
              </a:extLst>
            </p:cNvPr>
            <p:cNvGrpSpPr/>
            <p:nvPr/>
          </p:nvGrpSpPr>
          <p:grpSpPr>
            <a:xfrm>
              <a:off x="2456633" y="3013951"/>
              <a:ext cx="7395318" cy="811640"/>
              <a:chOff x="3509580" y="3881004"/>
              <a:chExt cx="7395318" cy="811640"/>
            </a:xfrm>
          </p:grpSpPr>
          <p:sp>
            <p:nvSpPr>
              <p:cNvPr id="3" name="TextBox 2">
                <a:extLst>
                  <a:ext uri="{FF2B5EF4-FFF2-40B4-BE49-F238E27FC236}">
                    <a16:creationId xmlns:a16="http://schemas.microsoft.com/office/drawing/2014/main" id="{49C75B2B-9533-C27A-5A91-4A2F737E40EF}"/>
                  </a:ext>
                </a:extLst>
              </p:cNvPr>
              <p:cNvSpPr txBox="1"/>
              <p:nvPr/>
            </p:nvSpPr>
            <p:spPr>
              <a:xfrm>
                <a:off x="4201896" y="4002219"/>
                <a:ext cx="6703002" cy="646331"/>
              </a:xfrm>
              <a:prstGeom prst="rect">
                <a:avLst/>
              </a:prstGeom>
              <a:noFill/>
            </p:spPr>
            <p:txBody>
              <a:bodyPr wrap="square" rtlCol="0">
                <a:spAutoFit/>
              </a:bodyPr>
              <a:lstStyle/>
              <a:p>
                <a:r>
                  <a:rPr lang="es-ES" dirty="0">
                    <a:solidFill>
                      <a:schemeClr val="bg1"/>
                    </a:solidFill>
                    <a:latin typeface="Aptos" panose="020B0004020202020204" pitchFamily="34" charset="0"/>
                  </a:rPr>
                  <a:t>Análisis fundamental: Los inversores fundamentales se centran en el potencial a largo plazo de las empresas y sus valoraciones</a:t>
                </a:r>
                <a:endParaRPr lang="es-MX" dirty="0">
                  <a:solidFill>
                    <a:schemeClr val="bg1"/>
                  </a:solidFill>
                  <a:latin typeface="Aptos" panose="020B0004020202020204" pitchFamily="34" charset="0"/>
                </a:endParaRPr>
              </a:p>
            </p:txBody>
          </p:sp>
          <p:sp>
            <p:nvSpPr>
              <p:cNvPr id="28" name="Rectangle: Rounded Corners 27">
                <a:extLst>
                  <a:ext uri="{FF2B5EF4-FFF2-40B4-BE49-F238E27FC236}">
                    <a16:creationId xmlns:a16="http://schemas.microsoft.com/office/drawing/2014/main" id="{F70623F2-A045-7F42-D91E-F84335B8907A}"/>
                  </a:ext>
                </a:extLst>
              </p:cNvPr>
              <p:cNvSpPr/>
              <p:nvPr/>
            </p:nvSpPr>
            <p:spPr>
              <a:xfrm>
                <a:off x="3509580" y="3881004"/>
                <a:ext cx="7187638" cy="811640"/>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dirty="0"/>
              </a:p>
            </p:txBody>
          </p:sp>
        </p:grpSp>
        <p:pic>
          <p:nvPicPr>
            <p:cNvPr id="33" name="Imagen 32" descr="Icono&#10;&#10;Descripción generada automáticamente">
              <a:extLst>
                <a:ext uri="{FF2B5EF4-FFF2-40B4-BE49-F238E27FC236}">
                  <a16:creationId xmlns:a16="http://schemas.microsoft.com/office/drawing/2014/main" id="{9DB9A8D1-59DF-E5AA-DA2C-E7273F36A0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3797" y="2951464"/>
              <a:ext cx="952177" cy="952177"/>
            </a:xfrm>
            <a:prstGeom prst="rect">
              <a:avLst/>
            </a:prstGeom>
          </p:spPr>
        </p:pic>
      </p:grpSp>
      <p:grpSp>
        <p:nvGrpSpPr>
          <p:cNvPr id="39" name="Grupo 38">
            <a:extLst>
              <a:ext uri="{FF2B5EF4-FFF2-40B4-BE49-F238E27FC236}">
                <a16:creationId xmlns:a16="http://schemas.microsoft.com/office/drawing/2014/main" id="{E2344427-8B0D-A417-6F49-17C870370954}"/>
              </a:ext>
            </a:extLst>
          </p:cNvPr>
          <p:cNvGrpSpPr/>
          <p:nvPr/>
        </p:nvGrpSpPr>
        <p:grpSpPr>
          <a:xfrm>
            <a:off x="2456633" y="3871809"/>
            <a:ext cx="7549672" cy="1107230"/>
            <a:chOff x="2456633" y="4172907"/>
            <a:chExt cx="7549672" cy="1107230"/>
          </a:xfrm>
        </p:grpSpPr>
        <p:grpSp>
          <p:nvGrpSpPr>
            <p:cNvPr id="5" name="Group 34">
              <a:extLst>
                <a:ext uri="{FF2B5EF4-FFF2-40B4-BE49-F238E27FC236}">
                  <a16:creationId xmlns:a16="http://schemas.microsoft.com/office/drawing/2014/main" id="{2396BCF8-7778-6DF3-B8E1-6E31FA07A25D}"/>
                </a:ext>
              </a:extLst>
            </p:cNvPr>
            <p:cNvGrpSpPr/>
            <p:nvPr/>
          </p:nvGrpSpPr>
          <p:grpSpPr>
            <a:xfrm>
              <a:off x="2456633" y="4231762"/>
              <a:ext cx="7187638" cy="1048375"/>
              <a:chOff x="3509580" y="3881003"/>
              <a:chExt cx="7187638" cy="1048375"/>
            </a:xfrm>
          </p:grpSpPr>
          <p:sp>
            <p:nvSpPr>
              <p:cNvPr id="10" name="TextBox 2">
                <a:extLst>
                  <a:ext uri="{FF2B5EF4-FFF2-40B4-BE49-F238E27FC236}">
                    <a16:creationId xmlns:a16="http://schemas.microsoft.com/office/drawing/2014/main" id="{631D904A-D413-1195-85F9-EAF41A09ED74}"/>
                  </a:ext>
                </a:extLst>
              </p:cNvPr>
              <p:cNvSpPr txBox="1"/>
              <p:nvPr/>
            </p:nvSpPr>
            <p:spPr>
              <a:xfrm>
                <a:off x="3751898" y="3952734"/>
                <a:ext cx="6354779" cy="923330"/>
              </a:xfrm>
              <a:prstGeom prst="rect">
                <a:avLst/>
              </a:prstGeom>
              <a:noFill/>
            </p:spPr>
            <p:txBody>
              <a:bodyPr wrap="square" rtlCol="0">
                <a:spAutoFit/>
              </a:bodyPr>
              <a:lstStyle/>
              <a:p>
                <a:r>
                  <a:rPr lang="es-ES" dirty="0">
                    <a:solidFill>
                      <a:schemeClr val="bg1"/>
                    </a:solidFill>
                    <a:latin typeface="Aptos" panose="020B0004020202020204" pitchFamily="34" charset="0"/>
                  </a:rPr>
                  <a:t>Análisis técnico: Los operadores técnicos pronostican la dirección del precio basándose en tendencias estadísticas en el precio y el volumen</a:t>
                </a:r>
                <a:endParaRPr lang="es-MX" dirty="0">
                  <a:solidFill>
                    <a:schemeClr val="bg1"/>
                  </a:solidFill>
                  <a:latin typeface="Aptos" panose="020B0004020202020204" pitchFamily="34" charset="0"/>
                </a:endParaRPr>
              </a:p>
            </p:txBody>
          </p:sp>
          <p:sp>
            <p:nvSpPr>
              <p:cNvPr id="12" name="Rectangle: Rounded Corners 27">
                <a:extLst>
                  <a:ext uri="{FF2B5EF4-FFF2-40B4-BE49-F238E27FC236}">
                    <a16:creationId xmlns:a16="http://schemas.microsoft.com/office/drawing/2014/main" id="{3BB34252-C07A-FDC1-90EB-F5EF083F08EF}"/>
                  </a:ext>
                </a:extLst>
              </p:cNvPr>
              <p:cNvSpPr/>
              <p:nvPr/>
            </p:nvSpPr>
            <p:spPr>
              <a:xfrm>
                <a:off x="3509580" y="3881003"/>
                <a:ext cx="7187638" cy="1048375"/>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dirty="0"/>
              </a:p>
            </p:txBody>
          </p:sp>
        </p:grpSp>
        <p:pic>
          <p:nvPicPr>
            <p:cNvPr id="38" name="Imagen 37" descr="Icono&#10;&#10;Descripción generada automáticamente">
              <a:extLst>
                <a:ext uri="{FF2B5EF4-FFF2-40B4-BE49-F238E27FC236}">
                  <a16:creationId xmlns:a16="http://schemas.microsoft.com/office/drawing/2014/main" id="{0B54A4F2-2A63-E3A4-359B-2D04AA294E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53730" y="4172907"/>
              <a:ext cx="952575" cy="952575"/>
            </a:xfrm>
            <a:prstGeom prst="rect">
              <a:avLst/>
            </a:prstGeom>
          </p:spPr>
        </p:pic>
      </p:grpSp>
      <p:grpSp>
        <p:nvGrpSpPr>
          <p:cNvPr id="42" name="Grupo 41">
            <a:extLst>
              <a:ext uri="{FF2B5EF4-FFF2-40B4-BE49-F238E27FC236}">
                <a16:creationId xmlns:a16="http://schemas.microsoft.com/office/drawing/2014/main" id="{D3668755-197E-DAC8-383C-D0B918007863}"/>
              </a:ext>
            </a:extLst>
          </p:cNvPr>
          <p:cNvGrpSpPr/>
          <p:nvPr/>
        </p:nvGrpSpPr>
        <p:grpSpPr>
          <a:xfrm>
            <a:off x="2010034" y="5237159"/>
            <a:ext cx="7634237" cy="1118642"/>
            <a:chOff x="2010034" y="5352984"/>
            <a:chExt cx="7634237" cy="1118642"/>
          </a:xfrm>
        </p:grpSpPr>
        <p:grpSp>
          <p:nvGrpSpPr>
            <p:cNvPr id="26" name="Group 34">
              <a:extLst>
                <a:ext uri="{FF2B5EF4-FFF2-40B4-BE49-F238E27FC236}">
                  <a16:creationId xmlns:a16="http://schemas.microsoft.com/office/drawing/2014/main" id="{132DA65E-B8DF-B5A2-1038-DEEC34E16143}"/>
                </a:ext>
              </a:extLst>
            </p:cNvPr>
            <p:cNvGrpSpPr/>
            <p:nvPr/>
          </p:nvGrpSpPr>
          <p:grpSpPr>
            <a:xfrm>
              <a:off x="2456633" y="5423252"/>
              <a:ext cx="7187638" cy="1048374"/>
              <a:chOff x="3509580" y="3881004"/>
              <a:chExt cx="7187638" cy="1048374"/>
            </a:xfrm>
          </p:grpSpPr>
          <p:sp>
            <p:nvSpPr>
              <p:cNvPr id="30" name="TextBox 2">
                <a:extLst>
                  <a:ext uri="{FF2B5EF4-FFF2-40B4-BE49-F238E27FC236}">
                    <a16:creationId xmlns:a16="http://schemas.microsoft.com/office/drawing/2014/main" id="{70D73553-46AA-DB05-8C03-9167F6434A69}"/>
                  </a:ext>
                </a:extLst>
              </p:cNvPr>
              <p:cNvSpPr txBox="1"/>
              <p:nvPr/>
            </p:nvSpPr>
            <p:spPr>
              <a:xfrm>
                <a:off x="4201896" y="3943526"/>
                <a:ext cx="6495322" cy="923330"/>
              </a:xfrm>
              <a:prstGeom prst="rect">
                <a:avLst/>
              </a:prstGeom>
              <a:noFill/>
            </p:spPr>
            <p:txBody>
              <a:bodyPr wrap="square" rtlCol="0">
                <a:spAutoFit/>
              </a:bodyPr>
              <a:lstStyle/>
              <a:p>
                <a:r>
                  <a:rPr lang="es-ES" dirty="0">
                    <a:solidFill>
                      <a:schemeClr val="bg1"/>
                    </a:solidFill>
                    <a:latin typeface="Aptos" panose="020B0004020202020204" pitchFamily="34" charset="0"/>
                  </a:rPr>
                  <a:t>Análisis macroeconómico: Los inversores macro analizan patrones económicos a gran escala, como tendencias en las tasas de interés, relaciones internacionales y liquidez global</a:t>
                </a:r>
                <a:endParaRPr lang="es-MX" dirty="0">
                  <a:solidFill>
                    <a:schemeClr val="bg1"/>
                  </a:solidFill>
                  <a:latin typeface="Aptos" panose="020B0004020202020204" pitchFamily="34" charset="0"/>
                </a:endParaRPr>
              </a:p>
            </p:txBody>
          </p:sp>
          <p:sp>
            <p:nvSpPr>
              <p:cNvPr id="31" name="Rectangle: Rounded Corners 27">
                <a:extLst>
                  <a:ext uri="{FF2B5EF4-FFF2-40B4-BE49-F238E27FC236}">
                    <a16:creationId xmlns:a16="http://schemas.microsoft.com/office/drawing/2014/main" id="{9093A75F-0CB9-B486-94FC-DD3D92D19B6E}"/>
                  </a:ext>
                </a:extLst>
              </p:cNvPr>
              <p:cNvSpPr/>
              <p:nvPr/>
            </p:nvSpPr>
            <p:spPr>
              <a:xfrm>
                <a:off x="3509580" y="3881004"/>
                <a:ext cx="7187638" cy="1048374"/>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dirty="0"/>
              </a:p>
            </p:txBody>
          </p:sp>
        </p:grpSp>
        <p:pic>
          <p:nvPicPr>
            <p:cNvPr id="41" name="Imagen 40" descr="Icono&#10;&#10;Descripción generada automáticamente">
              <a:extLst>
                <a:ext uri="{FF2B5EF4-FFF2-40B4-BE49-F238E27FC236}">
                  <a16:creationId xmlns:a16="http://schemas.microsoft.com/office/drawing/2014/main" id="{8BA24D48-F8E3-AD31-3385-DBA96DB29D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0034" y="5352984"/>
              <a:ext cx="952176" cy="952176"/>
            </a:xfrm>
            <a:prstGeom prst="rect">
              <a:avLst/>
            </a:prstGeom>
          </p:spPr>
        </p:pic>
      </p:grpSp>
    </p:spTree>
    <p:extLst>
      <p:ext uri="{BB962C8B-B14F-4D97-AF65-F5344CB8AC3E}">
        <p14:creationId xmlns:p14="http://schemas.microsoft.com/office/powerpoint/2010/main" val="224628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08B4C-99E1-738A-BCF8-0CC1A10C169B}"/>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D01BF8CA-0E69-33BA-FCAA-59A62CA96F9E}"/>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8F12B1E4-25FD-0534-95A2-15C373B2A861}"/>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3600" b="1">
                <a:solidFill>
                  <a:srgbClr val="5B5B5B"/>
                </a:solidFill>
              </a:rPr>
              <a:t>¿Qué tipo de inversor eres o quieres ser?</a:t>
            </a:r>
            <a:endParaRPr lang="es-CO" sz="3600" b="1">
              <a:solidFill>
                <a:srgbClr val="5B5B5B"/>
              </a:solidFill>
            </a:endParaRPr>
          </a:p>
        </p:txBody>
      </p:sp>
      <p:sp>
        <p:nvSpPr>
          <p:cNvPr id="7" name="Rectangle 6">
            <a:extLst>
              <a:ext uri="{FF2B5EF4-FFF2-40B4-BE49-F238E27FC236}">
                <a16:creationId xmlns:a16="http://schemas.microsoft.com/office/drawing/2014/main" id="{11C138B6-3168-DA67-2F3F-8E62936AFCD1}"/>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s-CO" sz="1400">
              <a:solidFill>
                <a:srgbClr val="5B5B5B"/>
              </a:solidFill>
            </a:endParaRPr>
          </a:p>
        </p:txBody>
      </p:sp>
    </p:spTree>
    <p:custDataLst>
      <p:tags r:id="rId1"/>
    </p:custDataLst>
    <p:extLst>
      <p:ext uri="{BB962C8B-B14F-4D97-AF65-F5344CB8AC3E}">
        <p14:creationId xmlns:p14="http://schemas.microsoft.com/office/powerpoint/2010/main" val="21622367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255AFA-AB4F-29C7-0812-2B99405F1614}"/>
            </a:ext>
          </a:extLst>
        </p:cNvPr>
        <p:cNvGrpSpPr/>
        <p:nvPr/>
      </p:nvGrpSpPr>
      <p:grpSpPr>
        <a:xfrm>
          <a:off x="0" y="0"/>
          <a:ext cx="0" cy="0"/>
          <a:chOff x="0" y="0"/>
          <a:chExt cx="0" cy="0"/>
        </a:xfrm>
      </p:grpSpPr>
      <p:pic>
        <p:nvPicPr>
          <p:cNvPr id="12" name="Imagen 11">
            <a:extLst>
              <a:ext uri="{FF2B5EF4-FFF2-40B4-BE49-F238E27FC236}">
                <a16:creationId xmlns:a16="http://schemas.microsoft.com/office/drawing/2014/main" id="{35FC414F-9BA5-3148-9C8C-6540A6AF9701}"/>
              </a:ext>
            </a:extLst>
          </p:cNvPr>
          <p:cNvPicPr>
            <a:picLocks noChangeAspect="1"/>
          </p:cNvPicPr>
          <p:nvPr/>
        </p:nvPicPr>
        <p:blipFill>
          <a:blip r:embed="rId2">
            <a:alphaModFix amt="5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742457">
            <a:off x="-1540639" y="-141711"/>
            <a:ext cx="7141421" cy="7141421"/>
          </a:xfrm>
          <a:prstGeom prst="rect">
            <a:avLst/>
          </a:prstGeom>
        </p:spPr>
      </p:pic>
      <p:pic>
        <p:nvPicPr>
          <p:cNvPr id="19" name="Imagen 18">
            <a:extLst>
              <a:ext uri="{FF2B5EF4-FFF2-40B4-BE49-F238E27FC236}">
                <a16:creationId xmlns:a16="http://schemas.microsoft.com/office/drawing/2014/main" id="{7058F95A-1B89-9D4D-CA80-48F4F8070A39}"/>
              </a:ext>
            </a:extLst>
          </p:cNvPr>
          <p:cNvPicPr>
            <a:picLocks noChangeAspect="1"/>
          </p:cNvPicPr>
          <p:nvPr/>
        </p:nvPicPr>
        <p:blipFill>
          <a:blip r:embed="rId4">
            <a:alphaModFix amt="6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153025" y="-300187"/>
            <a:ext cx="7038975" cy="7038975"/>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D079EC29-5B33-F2AE-8799-5F3A1BD53964}"/>
              </a:ext>
            </a:extLst>
          </p:cNvPr>
          <p:cNvPicPr>
            <a:picLocks noChangeAspect="1"/>
          </p:cNvPicPr>
          <p:nvPr/>
        </p:nvPicPr>
        <p:blipFill>
          <a:blip r:embed="rId6">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pic>
        <p:nvPicPr>
          <p:cNvPr id="9" name="Content Placeholder 3">
            <a:extLst>
              <a:ext uri="{FF2B5EF4-FFF2-40B4-BE49-F238E27FC236}">
                <a16:creationId xmlns:a16="http://schemas.microsoft.com/office/drawing/2014/main" id="{C91D9B57-62E8-CE3C-C3DC-42064592E1A5}"/>
              </a:ext>
            </a:extLst>
          </p:cNvPr>
          <p:cNvPicPr>
            <a:picLocks noGrp="1" noChangeAspect="1"/>
          </p:cNvPicPr>
          <p:nvPr/>
        </p:nvPicPr>
        <p:blipFill rotWithShape="1">
          <a:blip r:embed="rId7"/>
          <a:srcRect/>
          <a:stretch/>
        </p:blipFill>
        <p:spPr>
          <a:xfrm>
            <a:off x="2876715" y="209715"/>
            <a:ext cx="6438569" cy="6438569"/>
          </a:xfrm>
          <a:prstGeom prst="flowChartAlternateProcess">
            <a:avLst/>
          </a:prstGeom>
        </p:spPr>
      </p:pic>
    </p:spTree>
    <p:extLst>
      <p:ext uri="{BB962C8B-B14F-4D97-AF65-F5344CB8AC3E}">
        <p14:creationId xmlns:p14="http://schemas.microsoft.com/office/powerpoint/2010/main" val="979680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A10D-D154-B642-784B-3F6D46283802}"/>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45F962B-C303-B9ED-A841-6898AE4B4EF1}"/>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07F1403E-DAF2-CCC3-874A-D28340D6EF0B}"/>
              </a:ext>
            </a:extLst>
          </p:cNvPr>
          <p:cNvPicPr>
            <a:picLocks noChangeAspect="1"/>
          </p:cNvPicPr>
          <p:nvPr/>
        </p:nvPicPr>
        <p:blipFill>
          <a:blip r:embed="rId2">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31D301A6-A87A-C553-7CF3-8E39FEE80DB1}"/>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Recursos</a:t>
            </a:r>
            <a:endParaRPr lang="es-CO" sz="4000" b="1" dirty="0">
              <a:solidFill>
                <a:schemeClr val="tx1">
                  <a:lumMod val="85000"/>
                  <a:lumOff val="15000"/>
                </a:schemeClr>
              </a:solidFill>
              <a:latin typeface="Aptos" panose="020B0004020202020204" pitchFamily="34" charset="0"/>
            </a:endParaRPr>
          </a:p>
        </p:txBody>
      </p:sp>
      <p:sp>
        <p:nvSpPr>
          <p:cNvPr id="3" name="TextBox 2">
            <a:extLst>
              <a:ext uri="{FF2B5EF4-FFF2-40B4-BE49-F238E27FC236}">
                <a16:creationId xmlns:a16="http://schemas.microsoft.com/office/drawing/2014/main" id="{DE1D096B-4B22-B863-9C62-BDA9E60766BF}"/>
              </a:ext>
            </a:extLst>
          </p:cNvPr>
          <p:cNvSpPr txBox="1"/>
          <p:nvPr/>
        </p:nvSpPr>
        <p:spPr>
          <a:xfrm>
            <a:off x="773951" y="2276571"/>
            <a:ext cx="5416940" cy="2800767"/>
          </a:xfrm>
          <a:prstGeom prst="rect">
            <a:avLst/>
          </a:prstGeom>
          <a:noFill/>
          <a:effectLst/>
        </p:spPr>
        <p:txBody>
          <a:bodyPr wrap="square" rtlCol="0">
            <a:spAutoFit/>
          </a:bodyPr>
          <a:lstStyle/>
          <a:p>
            <a:r>
              <a:rPr lang="en-US" sz="4400" dirty="0">
                <a:solidFill>
                  <a:schemeClr val="bg1"/>
                </a:solidFill>
                <a:latin typeface="Aptos" panose="020B0004020202020204" pitchFamily="34" charset="0"/>
              </a:rPr>
              <a:t>Winning the Loser's Game: Timeless Strategies for Successful Investing</a:t>
            </a:r>
            <a:endParaRPr lang="es-ES" sz="44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8994F7F7-6541-6E60-88D9-D8994B89D2E3}"/>
              </a:ext>
            </a:extLst>
          </p:cNvPr>
          <p:cNvSpPr txBox="1"/>
          <p:nvPr/>
        </p:nvSpPr>
        <p:spPr>
          <a:xfrm>
            <a:off x="773951" y="5077338"/>
            <a:ext cx="2355330" cy="369332"/>
          </a:xfrm>
          <a:prstGeom prst="rect">
            <a:avLst/>
          </a:prstGeom>
          <a:noFill/>
          <a:effectLst/>
        </p:spPr>
        <p:txBody>
          <a:bodyPr wrap="square" rtlCol="0">
            <a:spAutoFit/>
          </a:bodyPr>
          <a:lstStyle/>
          <a:p>
            <a:r>
              <a:rPr lang="en-US" dirty="0">
                <a:solidFill>
                  <a:srgbClr val="FFCC00"/>
                </a:solidFill>
                <a:latin typeface="Aptos" panose="020B0004020202020204" pitchFamily="34" charset="0"/>
              </a:rPr>
              <a:t>Charles Ellis</a:t>
            </a:r>
            <a:endParaRPr lang="es-ES" dirty="0">
              <a:solidFill>
                <a:srgbClr val="FFCC00"/>
              </a:solidFill>
              <a:latin typeface="Aptos" panose="020B0004020202020204" pitchFamily="34" charset="0"/>
            </a:endParaRPr>
          </a:p>
        </p:txBody>
      </p:sp>
      <p:cxnSp>
        <p:nvCxnSpPr>
          <p:cNvPr id="7" name="Straight Connector 6">
            <a:extLst>
              <a:ext uri="{FF2B5EF4-FFF2-40B4-BE49-F238E27FC236}">
                <a16:creationId xmlns:a16="http://schemas.microsoft.com/office/drawing/2014/main" id="{9636A66A-A2E1-6F3F-79C3-4D348C3FC50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F71E3-8EA7-B3B0-EA35-878C1153C302}"/>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pic>
        <p:nvPicPr>
          <p:cNvPr id="1026" name="Picture 2" descr="Amazon.com: Winning the Loser's Game: Timeless Strategies for Successful  Investing, Eighth Edition: 9781264258468: Ellis, Charles, Malkiel, Burton:  Libros">
            <a:extLst>
              <a:ext uri="{FF2B5EF4-FFF2-40B4-BE49-F238E27FC236}">
                <a16:creationId xmlns:a16="http://schemas.microsoft.com/office/drawing/2014/main" id="{CB76EDE5-4FA8-234C-47B8-5EF302435FB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1322564">
            <a:off x="7174601" y="680793"/>
            <a:ext cx="3776240" cy="5496415"/>
          </a:xfrm>
          <a:prstGeom prst="flowChartAlternateProcess">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0312DD0-9438-BC79-34D5-A711E8C2D1EF}"/>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19148109" flipH="1">
            <a:off x="5298441" y="-924099"/>
            <a:ext cx="7528560" cy="7528560"/>
          </a:xfrm>
          <a:prstGeom prst="rect">
            <a:avLst/>
          </a:prstGeom>
        </p:spPr>
      </p:pic>
      <p:sp>
        <p:nvSpPr>
          <p:cNvPr id="12" name="TextBox 11">
            <a:extLst>
              <a:ext uri="{FF2B5EF4-FFF2-40B4-BE49-F238E27FC236}">
                <a16:creationId xmlns:a16="http://schemas.microsoft.com/office/drawing/2014/main" id="{6DBC9473-6520-7BF4-7810-E35C2E374715}"/>
              </a:ext>
            </a:extLst>
          </p:cNvPr>
          <p:cNvSpPr txBox="1"/>
          <p:nvPr/>
        </p:nvSpPr>
        <p:spPr>
          <a:xfrm>
            <a:off x="790436" y="5612189"/>
            <a:ext cx="5120348" cy="769441"/>
          </a:xfrm>
          <a:prstGeom prst="rect">
            <a:avLst/>
          </a:prstGeom>
          <a:noFill/>
          <a:effectLst/>
        </p:spPr>
        <p:txBody>
          <a:bodyPr wrap="square" rtlCol="0">
            <a:spAutoFit/>
          </a:bodyPr>
          <a:lstStyle/>
          <a:p>
            <a:r>
              <a:rPr lang="en-US" sz="1100" dirty="0">
                <a:solidFill>
                  <a:schemeClr val="bg1">
                    <a:lumMod val="75000"/>
                  </a:schemeClr>
                </a:solidFill>
                <a:latin typeface="Aptos" panose="020B0004020202020204" pitchFamily="34" charset="0"/>
              </a:rPr>
              <a:t>https://www.amazon.com/Winning-Losers-Game-Strategies-Successful/dp/1264258461/ref=sr_1_1?crid=20RSEDA5KE7Y7&amp;keywords=winning+the+loser+game&amp;qid=1706588942&amp;s=books&amp;sprefix=winning+the+losier+game%2Cstripbooks-intl-ship%2C150&amp;sr=1-1</a:t>
            </a:r>
          </a:p>
        </p:txBody>
      </p:sp>
    </p:spTree>
    <p:extLst>
      <p:ext uri="{BB962C8B-B14F-4D97-AF65-F5344CB8AC3E}">
        <p14:creationId xmlns:p14="http://schemas.microsoft.com/office/powerpoint/2010/main" val="22456828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8F2EE88-4065-6BAA-7F42-0C95E17D1477}"/>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3">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Objetivos</a:t>
            </a:r>
            <a:endParaRPr lang="es-CO" sz="40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7BB07EA-522D-A7E5-3D5C-82DF3B977351}"/>
              </a:ext>
            </a:extLst>
          </p:cNvPr>
          <p:cNvPicPr>
            <a:picLocks noChangeAspect="1"/>
          </p:cNvPicPr>
          <p:nvPr/>
        </p:nvPicPr>
        <p:blipFill rotWithShape="1">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rcRect l="26213" t="25577" r="26092" b="26562"/>
          <a:stretch/>
        </p:blipFill>
        <p:spPr>
          <a:xfrm rot="9069590">
            <a:off x="-2012834" y="-2887948"/>
            <a:ext cx="6291847" cy="6313848"/>
          </a:xfrm>
          <a:prstGeom prst="rect">
            <a:avLst/>
          </a:prstGeom>
        </p:spPr>
      </p:pic>
      <p:grpSp>
        <p:nvGrpSpPr>
          <p:cNvPr id="33" name="Group 32">
            <a:extLst>
              <a:ext uri="{FF2B5EF4-FFF2-40B4-BE49-F238E27FC236}">
                <a16:creationId xmlns:a16="http://schemas.microsoft.com/office/drawing/2014/main" id="{47217C78-CD2A-8BEC-0B95-2A017E162D99}"/>
              </a:ext>
            </a:extLst>
          </p:cNvPr>
          <p:cNvGrpSpPr/>
          <p:nvPr/>
        </p:nvGrpSpPr>
        <p:grpSpPr>
          <a:xfrm>
            <a:off x="743471" y="2734799"/>
            <a:ext cx="4952702" cy="1209354"/>
            <a:chOff x="743471" y="2734799"/>
            <a:chExt cx="4952702" cy="1209354"/>
          </a:xfrm>
        </p:grpSpPr>
        <p:sp>
          <p:nvSpPr>
            <p:cNvPr id="5" name="TextBox 4">
              <a:extLst>
                <a:ext uri="{FF2B5EF4-FFF2-40B4-BE49-F238E27FC236}">
                  <a16:creationId xmlns:a16="http://schemas.microsoft.com/office/drawing/2014/main" id="{8837737F-D3B1-F27B-754C-5F7C5FF701F1}"/>
                </a:ext>
              </a:extLst>
            </p:cNvPr>
            <p:cNvSpPr txBox="1"/>
            <p:nvPr/>
          </p:nvSpPr>
          <p:spPr>
            <a:xfrm>
              <a:off x="1163686" y="2982454"/>
              <a:ext cx="4106659" cy="923330"/>
            </a:xfrm>
            <a:prstGeom prst="rect">
              <a:avLst/>
            </a:prstGeom>
            <a:noFill/>
            <a:ln>
              <a:noFill/>
            </a:ln>
          </p:spPr>
          <p:txBody>
            <a:bodyPr wrap="square" rtlCol="0">
              <a:spAutoFit/>
            </a:bodyPr>
            <a:lstStyle/>
            <a:p>
              <a:pPr>
                <a:buClr>
                  <a:srgbClr val="FFC002"/>
                </a:buClr>
              </a:pPr>
              <a:r>
                <a:rPr lang="es-MX" dirty="0">
                  <a:solidFill>
                    <a:schemeClr val="bg1"/>
                  </a:solidFill>
                  <a:latin typeface="Aptos" panose="020B0004020202020204" pitchFamily="34" charset="0"/>
                </a:rPr>
                <a:t>Proporcionar las bases y herramientas necesarias para invertir con confianza en el mundo real.</a:t>
              </a:r>
            </a:p>
          </p:txBody>
        </p:sp>
        <p:grpSp>
          <p:nvGrpSpPr>
            <p:cNvPr id="17" name="Group 16">
              <a:extLst>
                <a:ext uri="{FF2B5EF4-FFF2-40B4-BE49-F238E27FC236}">
                  <a16:creationId xmlns:a16="http://schemas.microsoft.com/office/drawing/2014/main" id="{77E02CB4-694A-70C3-7441-E0A22777BC9D}"/>
                </a:ext>
              </a:extLst>
            </p:cNvPr>
            <p:cNvGrpSpPr/>
            <p:nvPr/>
          </p:nvGrpSpPr>
          <p:grpSpPr>
            <a:xfrm>
              <a:off x="743471" y="2734799"/>
              <a:ext cx="4952702" cy="1209354"/>
              <a:chOff x="743471" y="2734799"/>
              <a:chExt cx="4952702" cy="1209354"/>
            </a:xfrm>
          </p:grpSpPr>
          <p:sp>
            <p:nvSpPr>
              <p:cNvPr id="12" name="Rectangle: Rounded Corners 11">
                <a:extLst>
                  <a:ext uri="{FF2B5EF4-FFF2-40B4-BE49-F238E27FC236}">
                    <a16:creationId xmlns:a16="http://schemas.microsoft.com/office/drawing/2014/main" id="{4AB81AF5-80C8-696C-5CAF-4B0257B1BC4A}"/>
                  </a:ext>
                </a:extLst>
              </p:cNvPr>
              <p:cNvSpPr/>
              <p:nvPr/>
            </p:nvSpPr>
            <p:spPr>
              <a:xfrm>
                <a:off x="899886" y="2913847"/>
                <a:ext cx="4796287" cy="1030306"/>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Oval 13">
                <a:extLst>
                  <a:ext uri="{FF2B5EF4-FFF2-40B4-BE49-F238E27FC236}">
                    <a16:creationId xmlns:a16="http://schemas.microsoft.com/office/drawing/2014/main" id="{AF2E3B10-3936-3115-1E5E-78E5E5BCDE14}"/>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Half Frame 15">
                <a:extLst>
                  <a:ext uri="{FF2B5EF4-FFF2-40B4-BE49-F238E27FC236}">
                    <a16:creationId xmlns:a16="http://schemas.microsoft.com/office/drawing/2014/main" id="{73CDA0F2-1502-857A-B1F1-37220F488FF3}"/>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34" name="Group 33">
            <a:extLst>
              <a:ext uri="{FF2B5EF4-FFF2-40B4-BE49-F238E27FC236}">
                <a16:creationId xmlns:a16="http://schemas.microsoft.com/office/drawing/2014/main" id="{8E6C21B5-5E58-B315-8B9D-F1243E84E375}"/>
              </a:ext>
            </a:extLst>
          </p:cNvPr>
          <p:cNvGrpSpPr/>
          <p:nvPr/>
        </p:nvGrpSpPr>
        <p:grpSpPr>
          <a:xfrm>
            <a:off x="743471" y="4467495"/>
            <a:ext cx="4952702" cy="1209354"/>
            <a:chOff x="743471" y="4467495"/>
            <a:chExt cx="4952702" cy="1209354"/>
          </a:xfrm>
        </p:grpSpPr>
        <p:sp>
          <p:nvSpPr>
            <p:cNvPr id="9" name="TextBox 8">
              <a:extLst>
                <a:ext uri="{FF2B5EF4-FFF2-40B4-BE49-F238E27FC236}">
                  <a16:creationId xmlns:a16="http://schemas.microsoft.com/office/drawing/2014/main" id="{05CE9A60-8296-FDDF-5462-D83A1B1BB0F3}"/>
                </a:ext>
              </a:extLst>
            </p:cNvPr>
            <p:cNvSpPr txBox="1"/>
            <p:nvPr/>
          </p:nvSpPr>
          <p:spPr>
            <a:xfrm>
              <a:off x="1163686" y="4835960"/>
              <a:ext cx="4376073" cy="646331"/>
            </a:xfrm>
            <a:prstGeom prst="rect">
              <a:avLst/>
            </a:prstGeom>
            <a:noFill/>
          </p:spPr>
          <p:txBody>
            <a:bodyPr wrap="square" rtlCol="0">
              <a:spAutoFit/>
            </a:bodyPr>
            <a:lstStyle/>
            <a:p>
              <a:pPr>
                <a:buClr>
                  <a:srgbClr val="FFC002"/>
                </a:buClr>
              </a:pPr>
              <a:r>
                <a:rPr lang="es-MX" dirty="0">
                  <a:solidFill>
                    <a:schemeClr val="bg1"/>
                  </a:solidFill>
                  <a:latin typeface="Aptos" panose="020B0004020202020204" pitchFamily="34" charset="0"/>
                </a:rPr>
                <a:t>Desarrollar un marco de inversión práctico y aplicable.</a:t>
              </a:r>
            </a:p>
          </p:txBody>
        </p:sp>
        <p:grpSp>
          <p:nvGrpSpPr>
            <p:cNvPr id="18" name="Group 17">
              <a:extLst>
                <a:ext uri="{FF2B5EF4-FFF2-40B4-BE49-F238E27FC236}">
                  <a16:creationId xmlns:a16="http://schemas.microsoft.com/office/drawing/2014/main" id="{2D21C60C-DD79-ACDE-22DA-F0F96678C716}"/>
                </a:ext>
              </a:extLst>
            </p:cNvPr>
            <p:cNvGrpSpPr/>
            <p:nvPr/>
          </p:nvGrpSpPr>
          <p:grpSpPr>
            <a:xfrm>
              <a:off x="743471" y="4467495"/>
              <a:ext cx="4952702" cy="1209354"/>
              <a:chOff x="743471" y="2734799"/>
              <a:chExt cx="4952702" cy="1209354"/>
            </a:xfrm>
          </p:grpSpPr>
          <p:sp>
            <p:nvSpPr>
              <p:cNvPr id="21" name="Rectangle: Rounded Corners 20">
                <a:extLst>
                  <a:ext uri="{FF2B5EF4-FFF2-40B4-BE49-F238E27FC236}">
                    <a16:creationId xmlns:a16="http://schemas.microsoft.com/office/drawing/2014/main" id="{6371F8DA-868A-D6AE-305B-EDCC84307BD7}"/>
                  </a:ext>
                </a:extLst>
              </p:cNvPr>
              <p:cNvSpPr/>
              <p:nvPr/>
            </p:nvSpPr>
            <p:spPr>
              <a:xfrm>
                <a:off x="899886" y="2913847"/>
                <a:ext cx="4796287" cy="1030306"/>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Oval 21">
                <a:extLst>
                  <a:ext uri="{FF2B5EF4-FFF2-40B4-BE49-F238E27FC236}">
                    <a16:creationId xmlns:a16="http://schemas.microsoft.com/office/drawing/2014/main" id="{852A8B53-C463-180C-75BD-6DB3A1812FD4}"/>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Half Frame 22">
                <a:extLst>
                  <a:ext uri="{FF2B5EF4-FFF2-40B4-BE49-F238E27FC236}">
                    <a16:creationId xmlns:a16="http://schemas.microsoft.com/office/drawing/2014/main" id="{17BCEF4C-0CB1-6C99-105C-594FA9B47CB3}"/>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35" name="Group 34">
            <a:extLst>
              <a:ext uri="{FF2B5EF4-FFF2-40B4-BE49-F238E27FC236}">
                <a16:creationId xmlns:a16="http://schemas.microsoft.com/office/drawing/2014/main" id="{F3BE0B40-28D3-6D28-F140-75F7B2DE41CB}"/>
              </a:ext>
            </a:extLst>
          </p:cNvPr>
          <p:cNvGrpSpPr/>
          <p:nvPr/>
        </p:nvGrpSpPr>
        <p:grpSpPr>
          <a:xfrm>
            <a:off x="6377055" y="2771153"/>
            <a:ext cx="4952702" cy="1209354"/>
            <a:chOff x="6377055" y="2771153"/>
            <a:chExt cx="4952702" cy="1209354"/>
          </a:xfrm>
        </p:grpSpPr>
        <p:sp>
          <p:nvSpPr>
            <p:cNvPr id="6" name="TextBox 5">
              <a:extLst>
                <a:ext uri="{FF2B5EF4-FFF2-40B4-BE49-F238E27FC236}">
                  <a16:creationId xmlns:a16="http://schemas.microsoft.com/office/drawing/2014/main" id="{5BDE058D-687C-6403-10D0-90A17B2ACF16}"/>
                </a:ext>
              </a:extLst>
            </p:cNvPr>
            <p:cNvSpPr txBox="1"/>
            <p:nvPr/>
          </p:nvSpPr>
          <p:spPr>
            <a:xfrm>
              <a:off x="6804243" y="2967335"/>
              <a:ext cx="4376073" cy="923330"/>
            </a:xfrm>
            <a:prstGeom prst="rect">
              <a:avLst/>
            </a:prstGeom>
            <a:noFill/>
          </p:spPr>
          <p:txBody>
            <a:bodyPr wrap="square" rtlCol="0">
              <a:spAutoFit/>
            </a:bodyPr>
            <a:lstStyle/>
            <a:p>
              <a:pPr>
                <a:buClr>
                  <a:srgbClr val="FFC002"/>
                </a:buClr>
              </a:pPr>
              <a:r>
                <a:rPr lang="es-MX" dirty="0">
                  <a:solidFill>
                    <a:schemeClr val="bg1"/>
                  </a:solidFill>
                  <a:latin typeface="Aptos" panose="020B0004020202020204" pitchFamily="34" charset="0"/>
                </a:rPr>
                <a:t>Teoría vs. Realidad: Enfatizar la gran diferencia entre lo que se enseña en los libros y la práctica real de inversión.</a:t>
              </a:r>
            </a:p>
          </p:txBody>
        </p:sp>
        <p:grpSp>
          <p:nvGrpSpPr>
            <p:cNvPr id="25" name="Group 24">
              <a:extLst>
                <a:ext uri="{FF2B5EF4-FFF2-40B4-BE49-F238E27FC236}">
                  <a16:creationId xmlns:a16="http://schemas.microsoft.com/office/drawing/2014/main" id="{A6C4508D-8A01-DE4F-43B3-DA4044A0F583}"/>
                </a:ext>
              </a:extLst>
            </p:cNvPr>
            <p:cNvGrpSpPr/>
            <p:nvPr/>
          </p:nvGrpSpPr>
          <p:grpSpPr>
            <a:xfrm>
              <a:off x="6377055" y="2771153"/>
              <a:ext cx="4952702" cy="1209354"/>
              <a:chOff x="743471" y="2734799"/>
              <a:chExt cx="4952702" cy="1209354"/>
            </a:xfrm>
          </p:grpSpPr>
          <p:sp>
            <p:nvSpPr>
              <p:cNvPr id="26" name="Rectangle: Rounded Corners 25">
                <a:extLst>
                  <a:ext uri="{FF2B5EF4-FFF2-40B4-BE49-F238E27FC236}">
                    <a16:creationId xmlns:a16="http://schemas.microsoft.com/office/drawing/2014/main" id="{72AD69BC-01CF-73AD-8661-3D1DC03DEC4F}"/>
                  </a:ext>
                </a:extLst>
              </p:cNvPr>
              <p:cNvSpPr/>
              <p:nvPr/>
            </p:nvSpPr>
            <p:spPr>
              <a:xfrm>
                <a:off x="899886" y="2913847"/>
                <a:ext cx="4796287" cy="1030306"/>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Oval 26">
                <a:extLst>
                  <a:ext uri="{FF2B5EF4-FFF2-40B4-BE49-F238E27FC236}">
                    <a16:creationId xmlns:a16="http://schemas.microsoft.com/office/drawing/2014/main" id="{4C9F2F42-CE3A-39FC-7E69-98E1E8B89E25}"/>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Half Frame 27">
                <a:extLst>
                  <a:ext uri="{FF2B5EF4-FFF2-40B4-BE49-F238E27FC236}">
                    <a16:creationId xmlns:a16="http://schemas.microsoft.com/office/drawing/2014/main" id="{DD368F5E-A6ED-0FCF-2B84-BA26FFE4FD51}"/>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36" name="Group 35">
            <a:extLst>
              <a:ext uri="{FF2B5EF4-FFF2-40B4-BE49-F238E27FC236}">
                <a16:creationId xmlns:a16="http://schemas.microsoft.com/office/drawing/2014/main" id="{EC8AE78E-3BC3-21BF-24B3-AD5D5928F8A9}"/>
              </a:ext>
            </a:extLst>
          </p:cNvPr>
          <p:cNvGrpSpPr/>
          <p:nvPr/>
        </p:nvGrpSpPr>
        <p:grpSpPr>
          <a:xfrm>
            <a:off x="6377055" y="4514908"/>
            <a:ext cx="4952702" cy="1209354"/>
            <a:chOff x="6377055" y="4514908"/>
            <a:chExt cx="4952702" cy="1209354"/>
          </a:xfrm>
        </p:grpSpPr>
        <p:sp>
          <p:nvSpPr>
            <p:cNvPr id="10" name="TextBox 9">
              <a:extLst>
                <a:ext uri="{FF2B5EF4-FFF2-40B4-BE49-F238E27FC236}">
                  <a16:creationId xmlns:a16="http://schemas.microsoft.com/office/drawing/2014/main" id="{0CCF1C02-404B-D525-A410-C0B49808ED16}"/>
                </a:ext>
              </a:extLst>
            </p:cNvPr>
            <p:cNvSpPr txBox="1"/>
            <p:nvPr/>
          </p:nvSpPr>
          <p:spPr>
            <a:xfrm>
              <a:off x="6798467" y="4757390"/>
              <a:ext cx="4525513" cy="923330"/>
            </a:xfrm>
            <a:prstGeom prst="rect">
              <a:avLst/>
            </a:prstGeom>
            <a:noFill/>
          </p:spPr>
          <p:txBody>
            <a:bodyPr wrap="square" rtlCol="0">
              <a:spAutoFit/>
            </a:bodyPr>
            <a:lstStyle/>
            <a:p>
              <a:pPr>
                <a:buClr>
                  <a:srgbClr val="FFC002"/>
                </a:buClr>
              </a:pPr>
              <a:r>
                <a:rPr lang="es-MX" dirty="0">
                  <a:solidFill>
                    <a:schemeClr val="bg1"/>
                  </a:solidFill>
                  <a:latin typeface="Aptos" panose="020B0004020202020204" pitchFamily="34" charset="0"/>
                </a:rPr>
                <a:t>Inclinando las Probabilidades a Favor: Aprender a tomar decisiones que aumenten las posibilidades de éxito en la inversión.</a:t>
              </a:r>
            </a:p>
          </p:txBody>
        </p:sp>
        <p:grpSp>
          <p:nvGrpSpPr>
            <p:cNvPr id="29" name="Group 28">
              <a:extLst>
                <a:ext uri="{FF2B5EF4-FFF2-40B4-BE49-F238E27FC236}">
                  <a16:creationId xmlns:a16="http://schemas.microsoft.com/office/drawing/2014/main" id="{742CEE7B-E1E1-E7D4-ACAA-96C60BA3381E}"/>
                </a:ext>
              </a:extLst>
            </p:cNvPr>
            <p:cNvGrpSpPr/>
            <p:nvPr/>
          </p:nvGrpSpPr>
          <p:grpSpPr>
            <a:xfrm>
              <a:off x="6377055" y="4514908"/>
              <a:ext cx="4952702" cy="1209354"/>
              <a:chOff x="743471" y="2734799"/>
              <a:chExt cx="4952702" cy="1209354"/>
            </a:xfrm>
          </p:grpSpPr>
          <p:sp>
            <p:nvSpPr>
              <p:cNvPr id="30" name="Rectangle: Rounded Corners 29">
                <a:extLst>
                  <a:ext uri="{FF2B5EF4-FFF2-40B4-BE49-F238E27FC236}">
                    <a16:creationId xmlns:a16="http://schemas.microsoft.com/office/drawing/2014/main" id="{5193366B-9DFE-D7A9-2D3B-FFC00BC867F1}"/>
                  </a:ext>
                </a:extLst>
              </p:cNvPr>
              <p:cNvSpPr/>
              <p:nvPr/>
            </p:nvSpPr>
            <p:spPr>
              <a:xfrm>
                <a:off x="899886" y="2913847"/>
                <a:ext cx="4796287" cy="1030306"/>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Oval 30">
                <a:extLst>
                  <a:ext uri="{FF2B5EF4-FFF2-40B4-BE49-F238E27FC236}">
                    <a16:creationId xmlns:a16="http://schemas.microsoft.com/office/drawing/2014/main" id="{9378C2D0-3BA6-A8B8-AC4D-8DB0A94A93FC}"/>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Half Frame 31">
                <a:extLst>
                  <a:ext uri="{FF2B5EF4-FFF2-40B4-BE49-F238E27FC236}">
                    <a16:creationId xmlns:a16="http://schemas.microsoft.com/office/drawing/2014/main" id="{63106A4E-19D3-DE16-4488-2607E578CCB7}"/>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pic>
        <p:nvPicPr>
          <p:cNvPr id="38" name="Picture 37">
            <a:extLst>
              <a:ext uri="{FF2B5EF4-FFF2-40B4-BE49-F238E27FC236}">
                <a16:creationId xmlns:a16="http://schemas.microsoft.com/office/drawing/2014/main" id="{61E73175-FC9A-FF3B-8F23-1202A6E7E862}"/>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rot="19852843">
            <a:off x="6003307" y="-282882"/>
            <a:ext cx="6447205" cy="6447205"/>
          </a:xfrm>
          <a:prstGeom prst="rect">
            <a:avLst/>
          </a:prstGeom>
        </p:spPr>
      </p:pic>
    </p:spTree>
    <p:extLst>
      <p:ext uri="{BB962C8B-B14F-4D97-AF65-F5344CB8AC3E}">
        <p14:creationId xmlns:p14="http://schemas.microsoft.com/office/powerpoint/2010/main" val="8802368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A10D-D154-B642-784B-3F6D4628380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5E6DA15-7D2E-0066-49B2-BD3016E773A2}"/>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015267">
            <a:off x="-751840" y="-441960"/>
            <a:ext cx="7508240" cy="7508240"/>
          </a:xfrm>
          <a:prstGeom prst="rect">
            <a:avLst/>
          </a:prstGeom>
        </p:spPr>
      </p:pic>
      <p:sp>
        <p:nvSpPr>
          <p:cNvPr id="8" name="Rectangle: Rounded Corners 7">
            <a:extLst>
              <a:ext uri="{FF2B5EF4-FFF2-40B4-BE49-F238E27FC236}">
                <a16:creationId xmlns:a16="http://schemas.microsoft.com/office/drawing/2014/main" id="{545F962B-C303-B9ED-A841-6898AE4B4EF1}"/>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07F1403E-DAF2-CCC3-874A-D28340D6EF0B}"/>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31D301A6-A87A-C553-7CF3-8E39FEE80DB1}"/>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Recursos</a:t>
            </a:r>
            <a:endParaRPr lang="es-CO" sz="4000" b="1" dirty="0">
              <a:solidFill>
                <a:schemeClr val="tx1">
                  <a:lumMod val="85000"/>
                  <a:lumOff val="15000"/>
                </a:schemeClr>
              </a:solidFill>
              <a:latin typeface="Aptos" panose="020B0004020202020204" pitchFamily="34" charset="0"/>
            </a:endParaRPr>
          </a:p>
        </p:txBody>
      </p:sp>
      <p:sp>
        <p:nvSpPr>
          <p:cNvPr id="3" name="TextBox 2">
            <a:extLst>
              <a:ext uri="{FF2B5EF4-FFF2-40B4-BE49-F238E27FC236}">
                <a16:creationId xmlns:a16="http://schemas.microsoft.com/office/drawing/2014/main" id="{DE1D096B-4B22-B863-9C62-BDA9E60766BF}"/>
              </a:ext>
            </a:extLst>
          </p:cNvPr>
          <p:cNvSpPr txBox="1"/>
          <p:nvPr/>
        </p:nvSpPr>
        <p:spPr>
          <a:xfrm>
            <a:off x="773951" y="2276571"/>
            <a:ext cx="4868313" cy="1446550"/>
          </a:xfrm>
          <a:prstGeom prst="rect">
            <a:avLst/>
          </a:prstGeom>
          <a:noFill/>
          <a:effectLst/>
        </p:spPr>
        <p:txBody>
          <a:bodyPr wrap="square" rtlCol="0">
            <a:spAutoFit/>
          </a:bodyPr>
          <a:lstStyle/>
          <a:p>
            <a:r>
              <a:rPr lang="en-US" sz="4400" dirty="0">
                <a:solidFill>
                  <a:schemeClr val="bg1"/>
                </a:solidFill>
                <a:latin typeface="Aptos" panose="020B0004020202020204" pitchFamily="34" charset="0"/>
              </a:rPr>
              <a:t>Thinking, Fast and Slow</a:t>
            </a:r>
            <a:endParaRPr lang="es-ES" sz="44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8994F7F7-6541-6E60-88D9-D8994B89D2E3}"/>
              </a:ext>
            </a:extLst>
          </p:cNvPr>
          <p:cNvSpPr txBox="1"/>
          <p:nvPr/>
        </p:nvSpPr>
        <p:spPr>
          <a:xfrm>
            <a:off x="773951" y="3715295"/>
            <a:ext cx="2355330" cy="369332"/>
          </a:xfrm>
          <a:prstGeom prst="rect">
            <a:avLst/>
          </a:prstGeom>
          <a:noFill/>
          <a:effectLst/>
        </p:spPr>
        <p:txBody>
          <a:bodyPr wrap="square" rtlCol="0">
            <a:spAutoFit/>
          </a:bodyPr>
          <a:lstStyle/>
          <a:p>
            <a:r>
              <a:rPr lang="en-US" dirty="0">
                <a:solidFill>
                  <a:srgbClr val="FFCC00"/>
                </a:solidFill>
                <a:latin typeface="Aptos" panose="020B0004020202020204" pitchFamily="34" charset="0"/>
              </a:rPr>
              <a:t>Daniel Kahneman </a:t>
            </a:r>
            <a:endParaRPr lang="es-ES" dirty="0">
              <a:solidFill>
                <a:srgbClr val="FFCC00"/>
              </a:solidFill>
              <a:latin typeface="Aptos" panose="020B0004020202020204" pitchFamily="34" charset="0"/>
            </a:endParaRPr>
          </a:p>
        </p:txBody>
      </p:sp>
      <p:cxnSp>
        <p:nvCxnSpPr>
          <p:cNvPr id="7" name="Straight Connector 6">
            <a:extLst>
              <a:ext uri="{FF2B5EF4-FFF2-40B4-BE49-F238E27FC236}">
                <a16:creationId xmlns:a16="http://schemas.microsoft.com/office/drawing/2014/main" id="{9636A66A-A2E1-6F3F-79C3-4D348C3FC50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F71E3-8EA7-B3B0-EA35-878C1153C302}"/>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BC9473-6520-7BF4-7810-E35C2E374715}"/>
              </a:ext>
            </a:extLst>
          </p:cNvPr>
          <p:cNvSpPr txBox="1"/>
          <p:nvPr/>
        </p:nvSpPr>
        <p:spPr>
          <a:xfrm>
            <a:off x="790436" y="5612189"/>
            <a:ext cx="5120348" cy="430887"/>
          </a:xfrm>
          <a:prstGeom prst="rect">
            <a:avLst/>
          </a:prstGeom>
          <a:noFill/>
          <a:effectLst/>
        </p:spPr>
        <p:txBody>
          <a:bodyPr wrap="square" rtlCol="0">
            <a:spAutoFit/>
          </a:bodyPr>
          <a:lstStyle/>
          <a:p>
            <a:r>
              <a:rPr lang="en-US" sz="1100" dirty="0">
                <a:solidFill>
                  <a:schemeClr val="bg1">
                    <a:lumMod val="75000"/>
                  </a:schemeClr>
                </a:solidFill>
                <a:latin typeface="Aptos" panose="020B0004020202020204" pitchFamily="34" charset="0"/>
              </a:rPr>
              <a:t>https://www.amazon.com/Thinking-Fast-Slow-Daniel-Kahneman-ebook/dp/B00555X8OA/</a:t>
            </a:r>
          </a:p>
        </p:txBody>
      </p:sp>
      <p:pic>
        <p:nvPicPr>
          <p:cNvPr id="2050" name="Picture 2">
            <a:extLst>
              <a:ext uri="{FF2B5EF4-FFF2-40B4-BE49-F238E27FC236}">
                <a16:creationId xmlns:a16="http://schemas.microsoft.com/office/drawing/2014/main" id="{18A65477-DAB4-0601-8891-248010037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05423">
            <a:off x="6622569" y="476812"/>
            <a:ext cx="4077677" cy="6043075"/>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6465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A10D-D154-B642-784B-3F6D4628380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5741DFC-9417-2443-FFBB-7FE1AF98D031}"/>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9802429">
            <a:off x="3320423" y="-1464071"/>
            <a:ext cx="10222397" cy="10222397"/>
          </a:xfrm>
          <a:prstGeom prst="rect">
            <a:avLst/>
          </a:prstGeom>
        </p:spPr>
      </p:pic>
      <p:sp>
        <p:nvSpPr>
          <p:cNvPr id="8" name="Rectangle: Rounded Corners 7">
            <a:extLst>
              <a:ext uri="{FF2B5EF4-FFF2-40B4-BE49-F238E27FC236}">
                <a16:creationId xmlns:a16="http://schemas.microsoft.com/office/drawing/2014/main" id="{545F962B-C303-B9ED-A841-6898AE4B4EF1}"/>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07F1403E-DAF2-CCC3-874A-D28340D6EF0B}"/>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31D301A6-A87A-C553-7CF3-8E39FEE80DB1}"/>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Recursos</a:t>
            </a:r>
            <a:endParaRPr lang="es-CO" sz="4000" b="1" dirty="0">
              <a:solidFill>
                <a:schemeClr val="tx1">
                  <a:lumMod val="85000"/>
                  <a:lumOff val="15000"/>
                </a:schemeClr>
              </a:solidFill>
              <a:latin typeface="Aptos" panose="020B0004020202020204" pitchFamily="34" charset="0"/>
            </a:endParaRPr>
          </a:p>
        </p:txBody>
      </p:sp>
      <p:sp>
        <p:nvSpPr>
          <p:cNvPr id="3" name="TextBox 2">
            <a:extLst>
              <a:ext uri="{FF2B5EF4-FFF2-40B4-BE49-F238E27FC236}">
                <a16:creationId xmlns:a16="http://schemas.microsoft.com/office/drawing/2014/main" id="{DE1D096B-4B22-B863-9C62-BDA9E60766BF}"/>
              </a:ext>
            </a:extLst>
          </p:cNvPr>
          <p:cNvSpPr txBox="1"/>
          <p:nvPr/>
        </p:nvSpPr>
        <p:spPr>
          <a:xfrm>
            <a:off x="773951" y="2115839"/>
            <a:ext cx="5416940" cy="3477875"/>
          </a:xfrm>
          <a:prstGeom prst="rect">
            <a:avLst/>
          </a:prstGeom>
          <a:noFill/>
          <a:effectLst/>
        </p:spPr>
        <p:txBody>
          <a:bodyPr wrap="square" rtlCol="0">
            <a:spAutoFit/>
          </a:bodyPr>
          <a:lstStyle/>
          <a:p>
            <a:r>
              <a:rPr lang="en-US" sz="4400" dirty="0">
                <a:solidFill>
                  <a:schemeClr val="bg1"/>
                </a:solidFill>
                <a:latin typeface="Aptos" panose="020B0004020202020204" pitchFamily="34" charset="0"/>
              </a:rPr>
              <a:t>Thinking in Bets: Making Smarter Decisions When You Don't Have All the Facts</a:t>
            </a:r>
            <a:endParaRPr lang="es-ES" sz="44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8994F7F7-6541-6E60-88D9-D8994B89D2E3}"/>
              </a:ext>
            </a:extLst>
          </p:cNvPr>
          <p:cNvSpPr txBox="1"/>
          <p:nvPr/>
        </p:nvSpPr>
        <p:spPr>
          <a:xfrm>
            <a:off x="790436" y="5535060"/>
            <a:ext cx="2355330" cy="369332"/>
          </a:xfrm>
          <a:prstGeom prst="rect">
            <a:avLst/>
          </a:prstGeom>
          <a:noFill/>
          <a:effectLst/>
        </p:spPr>
        <p:txBody>
          <a:bodyPr wrap="square" rtlCol="0">
            <a:spAutoFit/>
          </a:bodyPr>
          <a:lstStyle/>
          <a:p>
            <a:r>
              <a:rPr lang="en-US" dirty="0">
                <a:solidFill>
                  <a:srgbClr val="FFCC00"/>
                </a:solidFill>
                <a:latin typeface="Aptos" panose="020B0004020202020204" pitchFamily="34" charset="0"/>
              </a:rPr>
              <a:t>Annie Duke</a:t>
            </a:r>
            <a:endParaRPr lang="es-ES" dirty="0">
              <a:solidFill>
                <a:srgbClr val="FFCC00"/>
              </a:solidFill>
              <a:latin typeface="Aptos" panose="020B0004020202020204" pitchFamily="34" charset="0"/>
            </a:endParaRPr>
          </a:p>
        </p:txBody>
      </p:sp>
      <p:cxnSp>
        <p:nvCxnSpPr>
          <p:cNvPr id="7" name="Straight Connector 6">
            <a:extLst>
              <a:ext uri="{FF2B5EF4-FFF2-40B4-BE49-F238E27FC236}">
                <a16:creationId xmlns:a16="http://schemas.microsoft.com/office/drawing/2014/main" id="{9636A66A-A2E1-6F3F-79C3-4D348C3FC50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F71E3-8EA7-B3B0-EA35-878C1153C302}"/>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BC9473-6520-7BF4-7810-E35C2E374715}"/>
              </a:ext>
            </a:extLst>
          </p:cNvPr>
          <p:cNvSpPr txBox="1"/>
          <p:nvPr/>
        </p:nvSpPr>
        <p:spPr>
          <a:xfrm>
            <a:off x="790436" y="6037180"/>
            <a:ext cx="5120348" cy="430887"/>
          </a:xfrm>
          <a:prstGeom prst="rect">
            <a:avLst/>
          </a:prstGeom>
          <a:noFill/>
          <a:effectLst/>
        </p:spPr>
        <p:txBody>
          <a:bodyPr wrap="square" rtlCol="0">
            <a:spAutoFit/>
          </a:bodyPr>
          <a:lstStyle/>
          <a:p>
            <a:r>
              <a:rPr lang="en-US" sz="1100" dirty="0">
                <a:solidFill>
                  <a:schemeClr val="bg1">
                    <a:lumMod val="75000"/>
                  </a:schemeClr>
                </a:solidFill>
                <a:latin typeface="Aptos" panose="020B0004020202020204" pitchFamily="34" charset="0"/>
              </a:rPr>
              <a:t>https://www.amazon.com/Thinking-Bets-Making-Smarter-Decisions/dp/0735216355/</a:t>
            </a:r>
          </a:p>
        </p:txBody>
      </p:sp>
      <p:pic>
        <p:nvPicPr>
          <p:cNvPr id="5122" name="Picture 2">
            <a:extLst>
              <a:ext uri="{FF2B5EF4-FFF2-40B4-BE49-F238E27FC236}">
                <a16:creationId xmlns:a16="http://schemas.microsoft.com/office/drawing/2014/main" id="{6708D5CD-F009-F904-C189-9CF2E512E9D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808366">
            <a:off x="6848618" y="797388"/>
            <a:ext cx="3773267" cy="569948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289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A10D-D154-B642-784B-3F6D46283802}"/>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45F962B-C303-B9ED-A841-6898AE4B4EF1}"/>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07F1403E-DAF2-CCC3-874A-D28340D6EF0B}"/>
              </a:ext>
            </a:extLst>
          </p:cNvPr>
          <p:cNvPicPr>
            <a:picLocks noChangeAspect="1"/>
          </p:cNvPicPr>
          <p:nvPr/>
        </p:nvPicPr>
        <p:blipFill>
          <a:blip r:embed="rId2">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31D301A6-A87A-C553-7CF3-8E39FEE80DB1}"/>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Recursos</a:t>
            </a:r>
            <a:endParaRPr lang="es-CO" sz="4000" b="1" dirty="0">
              <a:solidFill>
                <a:schemeClr val="tx1">
                  <a:lumMod val="85000"/>
                  <a:lumOff val="15000"/>
                </a:schemeClr>
              </a:solidFill>
              <a:latin typeface="Aptos" panose="020B0004020202020204" pitchFamily="34" charset="0"/>
            </a:endParaRPr>
          </a:p>
        </p:txBody>
      </p:sp>
      <p:sp>
        <p:nvSpPr>
          <p:cNvPr id="3" name="TextBox 2">
            <a:extLst>
              <a:ext uri="{FF2B5EF4-FFF2-40B4-BE49-F238E27FC236}">
                <a16:creationId xmlns:a16="http://schemas.microsoft.com/office/drawing/2014/main" id="{DE1D096B-4B22-B863-9C62-BDA9E60766BF}"/>
              </a:ext>
            </a:extLst>
          </p:cNvPr>
          <p:cNvSpPr txBox="1"/>
          <p:nvPr/>
        </p:nvSpPr>
        <p:spPr>
          <a:xfrm>
            <a:off x="773951" y="2276571"/>
            <a:ext cx="4868313" cy="2800767"/>
          </a:xfrm>
          <a:prstGeom prst="rect">
            <a:avLst/>
          </a:prstGeom>
          <a:noFill/>
          <a:effectLst/>
        </p:spPr>
        <p:txBody>
          <a:bodyPr wrap="square" rtlCol="0">
            <a:spAutoFit/>
          </a:bodyPr>
          <a:lstStyle/>
          <a:p>
            <a:r>
              <a:rPr lang="es-MX" sz="4400" dirty="0">
                <a:solidFill>
                  <a:schemeClr val="bg1"/>
                </a:solidFill>
                <a:latin typeface="Aptos" panose="020B0004020202020204" pitchFamily="34" charset="0"/>
              </a:rPr>
              <a:t>El Cisne Negro: El impacto de lo altamente improbable</a:t>
            </a:r>
            <a:endParaRPr lang="es-ES" sz="44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8994F7F7-6541-6E60-88D9-D8994B89D2E3}"/>
              </a:ext>
            </a:extLst>
          </p:cNvPr>
          <p:cNvSpPr txBox="1"/>
          <p:nvPr/>
        </p:nvSpPr>
        <p:spPr>
          <a:xfrm>
            <a:off x="773950" y="5034733"/>
            <a:ext cx="3046209" cy="369332"/>
          </a:xfrm>
          <a:prstGeom prst="rect">
            <a:avLst/>
          </a:prstGeom>
          <a:noFill/>
          <a:effectLst/>
        </p:spPr>
        <p:txBody>
          <a:bodyPr wrap="square" rtlCol="0">
            <a:spAutoFit/>
          </a:bodyPr>
          <a:lstStyle/>
          <a:p>
            <a:r>
              <a:rPr lang="en-US" dirty="0">
                <a:solidFill>
                  <a:srgbClr val="FFCC00"/>
                </a:solidFill>
                <a:latin typeface="Aptos" panose="020B0004020202020204" pitchFamily="34" charset="0"/>
              </a:rPr>
              <a:t>Nassim Nicholas </a:t>
            </a:r>
            <a:r>
              <a:rPr lang="en-US" dirty="0" err="1">
                <a:solidFill>
                  <a:srgbClr val="FFCC00"/>
                </a:solidFill>
                <a:latin typeface="Aptos" panose="020B0004020202020204" pitchFamily="34" charset="0"/>
              </a:rPr>
              <a:t>Taleb</a:t>
            </a:r>
            <a:endParaRPr lang="es-ES" dirty="0">
              <a:solidFill>
                <a:srgbClr val="FFCC00"/>
              </a:solidFill>
              <a:latin typeface="Aptos" panose="020B0004020202020204" pitchFamily="34" charset="0"/>
            </a:endParaRPr>
          </a:p>
        </p:txBody>
      </p:sp>
      <p:cxnSp>
        <p:nvCxnSpPr>
          <p:cNvPr id="7" name="Straight Connector 6">
            <a:extLst>
              <a:ext uri="{FF2B5EF4-FFF2-40B4-BE49-F238E27FC236}">
                <a16:creationId xmlns:a16="http://schemas.microsoft.com/office/drawing/2014/main" id="{9636A66A-A2E1-6F3F-79C3-4D348C3FC50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F71E3-8EA7-B3B0-EA35-878C1153C302}"/>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BC9473-6520-7BF4-7810-E35C2E374715}"/>
              </a:ext>
            </a:extLst>
          </p:cNvPr>
          <p:cNvSpPr txBox="1"/>
          <p:nvPr/>
        </p:nvSpPr>
        <p:spPr>
          <a:xfrm>
            <a:off x="790436" y="5612189"/>
            <a:ext cx="5120348" cy="430887"/>
          </a:xfrm>
          <a:prstGeom prst="rect">
            <a:avLst/>
          </a:prstGeom>
          <a:noFill/>
          <a:effectLst/>
        </p:spPr>
        <p:txBody>
          <a:bodyPr wrap="square" rtlCol="0">
            <a:spAutoFit/>
          </a:bodyPr>
          <a:lstStyle/>
          <a:p>
            <a:r>
              <a:rPr lang="en-US" sz="1100" dirty="0">
                <a:solidFill>
                  <a:schemeClr val="bg1">
                    <a:lumMod val="75000"/>
                  </a:schemeClr>
                </a:solidFill>
                <a:latin typeface="Aptos" panose="020B0004020202020204" pitchFamily="34" charset="0"/>
              </a:rPr>
              <a:t>https://www.amazon.com/Black-Swan-Improbable-Robustness-Fragility/dp/081297381X/</a:t>
            </a:r>
          </a:p>
        </p:txBody>
      </p:sp>
      <p:pic>
        <p:nvPicPr>
          <p:cNvPr id="6146" name="Picture 2">
            <a:extLst>
              <a:ext uri="{FF2B5EF4-FFF2-40B4-BE49-F238E27FC236}">
                <a16:creationId xmlns:a16="http://schemas.microsoft.com/office/drawing/2014/main" id="{660C93BB-50EA-2228-D662-AABCAF230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24704">
            <a:off x="6853026" y="546112"/>
            <a:ext cx="3783397" cy="5835158"/>
          </a:xfrm>
          <a:prstGeom prst="round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43C2C0-47A3-130B-BFF8-42C3BBCBCEF7}"/>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790220">
            <a:off x="-2039471" y="167181"/>
            <a:ext cx="9213819" cy="9213819"/>
          </a:xfrm>
          <a:prstGeom prst="rect">
            <a:avLst/>
          </a:prstGeom>
        </p:spPr>
      </p:pic>
    </p:spTree>
    <p:extLst>
      <p:ext uri="{BB962C8B-B14F-4D97-AF65-F5344CB8AC3E}">
        <p14:creationId xmlns:p14="http://schemas.microsoft.com/office/powerpoint/2010/main" val="3235177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A10D-D154-B642-784B-3F6D4628380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11172EF-1B4B-CE0C-4664-98E3AC08F1C2}"/>
              </a:ext>
            </a:extLst>
          </p:cNvPr>
          <p:cNvPicPr>
            <a:picLocks noChangeAspect="1"/>
          </p:cNvPicPr>
          <p:nvPr/>
        </p:nvPicPr>
        <p:blipFill>
          <a:blip r:embed="rId2">
            <a:alphaModFix amt="5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7905908">
            <a:off x="1285574" y="-561666"/>
            <a:ext cx="7532586" cy="7532586"/>
          </a:xfrm>
          <a:prstGeom prst="rect">
            <a:avLst/>
          </a:prstGeom>
        </p:spPr>
      </p:pic>
      <p:sp>
        <p:nvSpPr>
          <p:cNvPr id="8" name="Rectangle: Rounded Corners 7">
            <a:extLst>
              <a:ext uri="{FF2B5EF4-FFF2-40B4-BE49-F238E27FC236}">
                <a16:creationId xmlns:a16="http://schemas.microsoft.com/office/drawing/2014/main" id="{545F962B-C303-B9ED-A841-6898AE4B4EF1}"/>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07F1403E-DAF2-CCC3-874A-D28340D6EF0B}"/>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31D301A6-A87A-C553-7CF3-8E39FEE80DB1}"/>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Recursos</a:t>
            </a:r>
            <a:endParaRPr lang="es-CO" sz="4000" b="1" dirty="0">
              <a:solidFill>
                <a:schemeClr val="tx1">
                  <a:lumMod val="85000"/>
                  <a:lumOff val="15000"/>
                </a:schemeClr>
              </a:solidFill>
              <a:latin typeface="Aptos" panose="020B0004020202020204" pitchFamily="34" charset="0"/>
            </a:endParaRPr>
          </a:p>
        </p:txBody>
      </p:sp>
      <p:sp>
        <p:nvSpPr>
          <p:cNvPr id="3" name="TextBox 2">
            <a:extLst>
              <a:ext uri="{FF2B5EF4-FFF2-40B4-BE49-F238E27FC236}">
                <a16:creationId xmlns:a16="http://schemas.microsoft.com/office/drawing/2014/main" id="{DE1D096B-4B22-B863-9C62-BDA9E60766BF}"/>
              </a:ext>
            </a:extLst>
          </p:cNvPr>
          <p:cNvSpPr txBox="1"/>
          <p:nvPr/>
        </p:nvSpPr>
        <p:spPr>
          <a:xfrm>
            <a:off x="773951" y="2134314"/>
            <a:ext cx="5507267" cy="3477875"/>
          </a:xfrm>
          <a:prstGeom prst="rect">
            <a:avLst/>
          </a:prstGeom>
          <a:noFill/>
          <a:effectLst/>
        </p:spPr>
        <p:txBody>
          <a:bodyPr wrap="square" rtlCol="0">
            <a:spAutoFit/>
          </a:bodyPr>
          <a:lstStyle/>
          <a:p>
            <a:r>
              <a:rPr lang="en-US" sz="4400" dirty="0">
                <a:solidFill>
                  <a:schemeClr val="bg1"/>
                </a:solidFill>
                <a:latin typeface="Aptos" panose="020B0004020202020204" pitchFamily="34" charset="0"/>
              </a:rPr>
              <a:t>Fooled by Randomness: The Hidden Role of Chance in Life and in the Markets</a:t>
            </a:r>
            <a:endParaRPr lang="es-ES" sz="44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8994F7F7-6541-6E60-88D9-D8994B89D2E3}"/>
              </a:ext>
            </a:extLst>
          </p:cNvPr>
          <p:cNvSpPr txBox="1"/>
          <p:nvPr/>
        </p:nvSpPr>
        <p:spPr>
          <a:xfrm>
            <a:off x="773950" y="5572010"/>
            <a:ext cx="3046209" cy="369332"/>
          </a:xfrm>
          <a:prstGeom prst="rect">
            <a:avLst/>
          </a:prstGeom>
          <a:noFill/>
          <a:effectLst/>
        </p:spPr>
        <p:txBody>
          <a:bodyPr wrap="square" rtlCol="0">
            <a:spAutoFit/>
          </a:bodyPr>
          <a:lstStyle/>
          <a:p>
            <a:r>
              <a:rPr lang="en-US" dirty="0">
                <a:solidFill>
                  <a:srgbClr val="FFCC00"/>
                </a:solidFill>
                <a:latin typeface="Aptos" panose="020B0004020202020204" pitchFamily="34" charset="0"/>
              </a:rPr>
              <a:t>Nassim Nicholas </a:t>
            </a:r>
            <a:r>
              <a:rPr lang="en-US" dirty="0" err="1">
                <a:solidFill>
                  <a:srgbClr val="FFCC00"/>
                </a:solidFill>
                <a:latin typeface="Aptos" panose="020B0004020202020204" pitchFamily="34" charset="0"/>
              </a:rPr>
              <a:t>Taleb</a:t>
            </a:r>
            <a:endParaRPr lang="es-ES" dirty="0">
              <a:solidFill>
                <a:srgbClr val="FFCC00"/>
              </a:solidFill>
              <a:latin typeface="Aptos" panose="020B0004020202020204" pitchFamily="34" charset="0"/>
            </a:endParaRPr>
          </a:p>
        </p:txBody>
      </p:sp>
      <p:cxnSp>
        <p:nvCxnSpPr>
          <p:cNvPr id="7" name="Straight Connector 6">
            <a:extLst>
              <a:ext uri="{FF2B5EF4-FFF2-40B4-BE49-F238E27FC236}">
                <a16:creationId xmlns:a16="http://schemas.microsoft.com/office/drawing/2014/main" id="{9636A66A-A2E1-6F3F-79C3-4D348C3FC50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F71E3-8EA7-B3B0-EA35-878C1153C302}"/>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BC9473-6520-7BF4-7810-E35C2E374715}"/>
              </a:ext>
            </a:extLst>
          </p:cNvPr>
          <p:cNvSpPr txBox="1"/>
          <p:nvPr/>
        </p:nvSpPr>
        <p:spPr>
          <a:xfrm>
            <a:off x="790436" y="5994736"/>
            <a:ext cx="5120348" cy="430887"/>
          </a:xfrm>
          <a:prstGeom prst="rect">
            <a:avLst/>
          </a:prstGeom>
          <a:noFill/>
          <a:effectLst/>
        </p:spPr>
        <p:txBody>
          <a:bodyPr wrap="square" rtlCol="0">
            <a:spAutoFit/>
          </a:bodyPr>
          <a:lstStyle/>
          <a:p>
            <a:r>
              <a:rPr lang="en-US" sz="1100" dirty="0">
                <a:solidFill>
                  <a:schemeClr val="bg1">
                    <a:lumMod val="75000"/>
                  </a:schemeClr>
                </a:solidFill>
                <a:latin typeface="Aptos" panose="020B0004020202020204" pitchFamily="34" charset="0"/>
              </a:rPr>
              <a:t>https://www.amazon.com/Fooled-Randomness-Hidden-Markets-Incerto/dp/0812975219/</a:t>
            </a:r>
          </a:p>
        </p:txBody>
      </p:sp>
      <p:pic>
        <p:nvPicPr>
          <p:cNvPr id="9218" name="Picture 2">
            <a:extLst>
              <a:ext uri="{FF2B5EF4-FFF2-40B4-BE49-F238E27FC236}">
                <a16:creationId xmlns:a16="http://schemas.microsoft.com/office/drawing/2014/main" id="{A1E934C3-7A14-F5AF-5D37-0890245733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53364">
            <a:off x="6886933" y="553373"/>
            <a:ext cx="3778567" cy="582770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367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A10D-D154-B642-784B-3F6D4628380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84B4C66-9FBC-1523-360E-10C854DE4929}"/>
              </a:ext>
            </a:extLst>
          </p:cNvPr>
          <p:cNvPicPr>
            <a:picLocks noChangeAspect="1"/>
          </p:cNvPicPr>
          <p:nvPr/>
        </p:nvPicPr>
        <p:blipFill>
          <a:blip r:embed="rId2">
            <a:alphaModFix amt="5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9442140">
            <a:off x="-206440" y="-1128759"/>
            <a:ext cx="9115519" cy="9115519"/>
          </a:xfrm>
          <a:prstGeom prst="rect">
            <a:avLst/>
          </a:prstGeom>
        </p:spPr>
      </p:pic>
      <p:sp>
        <p:nvSpPr>
          <p:cNvPr id="8" name="Rectangle: Rounded Corners 7">
            <a:extLst>
              <a:ext uri="{FF2B5EF4-FFF2-40B4-BE49-F238E27FC236}">
                <a16:creationId xmlns:a16="http://schemas.microsoft.com/office/drawing/2014/main" id="{545F962B-C303-B9ED-A841-6898AE4B4EF1}"/>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07F1403E-DAF2-CCC3-874A-D28340D6EF0B}"/>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31D301A6-A87A-C553-7CF3-8E39FEE80DB1}"/>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Recursos</a:t>
            </a:r>
            <a:endParaRPr lang="es-CO" sz="4000" b="1" dirty="0">
              <a:solidFill>
                <a:schemeClr val="tx1">
                  <a:lumMod val="85000"/>
                  <a:lumOff val="15000"/>
                </a:schemeClr>
              </a:solidFill>
              <a:latin typeface="Aptos" panose="020B0004020202020204" pitchFamily="34" charset="0"/>
            </a:endParaRPr>
          </a:p>
        </p:txBody>
      </p:sp>
      <p:sp>
        <p:nvSpPr>
          <p:cNvPr id="3" name="TextBox 2">
            <a:extLst>
              <a:ext uri="{FF2B5EF4-FFF2-40B4-BE49-F238E27FC236}">
                <a16:creationId xmlns:a16="http://schemas.microsoft.com/office/drawing/2014/main" id="{DE1D096B-4B22-B863-9C62-BDA9E60766BF}"/>
              </a:ext>
            </a:extLst>
          </p:cNvPr>
          <p:cNvSpPr txBox="1"/>
          <p:nvPr/>
        </p:nvSpPr>
        <p:spPr>
          <a:xfrm>
            <a:off x="773952" y="2134314"/>
            <a:ext cx="4586482" cy="2123658"/>
          </a:xfrm>
          <a:prstGeom prst="rect">
            <a:avLst/>
          </a:prstGeom>
          <a:noFill/>
          <a:effectLst/>
        </p:spPr>
        <p:txBody>
          <a:bodyPr wrap="square" rtlCol="0">
            <a:spAutoFit/>
          </a:bodyPr>
          <a:lstStyle/>
          <a:p>
            <a:r>
              <a:rPr lang="es-MX" sz="4400" dirty="0">
                <a:solidFill>
                  <a:schemeClr val="bg1"/>
                </a:solidFill>
                <a:latin typeface="Aptos" panose="020B0004020202020204" pitchFamily="34" charset="0"/>
              </a:rPr>
              <a:t>Contra los dioses: la notable historia del riesgo</a:t>
            </a:r>
            <a:endParaRPr lang="es-ES" sz="44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8994F7F7-6541-6E60-88D9-D8994B89D2E3}"/>
              </a:ext>
            </a:extLst>
          </p:cNvPr>
          <p:cNvSpPr txBox="1"/>
          <p:nvPr/>
        </p:nvSpPr>
        <p:spPr>
          <a:xfrm>
            <a:off x="773950" y="4292555"/>
            <a:ext cx="3046209" cy="369332"/>
          </a:xfrm>
          <a:prstGeom prst="rect">
            <a:avLst/>
          </a:prstGeom>
          <a:noFill/>
          <a:effectLst/>
        </p:spPr>
        <p:txBody>
          <a:bodyPr wrap="square" rtlCol="0">
            <a:spAutoFit/>
          </a:bodyPr>
          <a:lstStyle/>
          <a:p>
            <a:r>
              <a:rPr lang="en-US" dirty="0">
                <a:solidFill>
                  <a:srgbClr val="FFCC00"/>
                </a:solidFill>
                <a:latin typeface="Aptos" panose="020B0004020202020204" pitchFamily="34" charset="0"/>
              </a:rPr>
              <a:t>Peter L. Bernstein</a:t>
            </a:r>
            <a:endParaRPr lang="es-ES" dirty="0">
              <a:solidFill>
                <a:srgbClr val="FFCC00"/>
              </a:solidFill>
              <a:latin typeface="Aptos" panose="020B0004020202020204" pitchFamily="34" charset="0"/>
            </a:endParaRPr>
          </a:p>
        </p:txBody>
      </p:sp>
      <p:cxnSp>
        <p:nvCxnSpPr>
          <p:cNvPr id="7" name="Straight Connector 6">
            <a:extLst>
              <a:ext uri="{FF2B5EF4-FFF2-40B4-BE49-F238E27FC236}">
                <a16:creationId xmlns:a16="http://schemas.microsoft.com/office/drawing/2014/main" id="{9636A66A-A2E1-6F3F-79C3-4D348C3FC50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F71E3-8EA7-B3B0-EA35-878C1153C302}"/>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BC9473-6520-7BF4-7810-E35C2E374715}"/>
              </a:ext>
            </a:extLst>
          </p:cNvPr>
          <p:cNvSpPr txBox="1"/>
          <p:nvPr/>
        </p:nvSpPr>
        <p:spPr>
          <a:xfrm>
            <a:off x="790436" y="5994736"/>
            <a:ext cx="5120348" cy="261610"/>
          </a:xfrm>
          <a:prstGeom prst="rect">
            <a:avLst/>
          </a:prstGeom>
          <a:noFill/>
          <a:effectLst/>
        </p:spPr>
        <p:txBody>
          <a:bodyPr wrap="square" rtlCol="0">
            <a:spAutoFit/>
          </a:bodyPr>
          <a:lstStyle/>
          <a:p>
            <a:r>
              <a:rPr lang="en-US" sz="1100" dirty="0">
                <a:solidFill>
                  <a:schemeClr val="bg1">
                    <a:lumMod val="75000"/>
                  </a:schemeClr>
                </a:solidFill>
                <a:latin typeface="Aptos" panose="020B0004020202020204" pitchFamily="34" charset="0"/>
              </a:rPr>
              <a:t>https://www.amazon.com/Against-Gods-Remarkable-Story-Risk/dp/0471295639/</a:t>
            </a:r>
          </a:p>
        </p:txBody>
      </p:sp>
      <p:pic>
        <p:nvPicPr>
          <p:cNvPr id="10242" name="Picture 2">
            <a:extLst>
              <a:ext uri="{FF2B5EF4-FFF2-40B4-BE49-F238E27FC236}">
                <a16:creationId xmlns:a16="http://schemas.microsoft.com/office/drawing/2014/main" id="{69F97494-FDE3-4991-892D-888BD046F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38042">
            <a:off x="6991005" y="604520"/>
            <a:ext cx="3762050" cy="564896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317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A10D-D154-B642-784B-3F6D4628380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570381A-BDEB-E715-AA30-095EACC6A99E}"/>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88194" y="-1287451"/>
            <a:ext cx="8454955" cy="8454955"/>
          </a:xfrm>
          <a:prstGeom prst="rect">
            <a:avLst/>
          </a:prstGeom>
        </p:spPr>
      </p:pic>
      <p:sp>
        <p:nvSpPr>
          <p:cNvPr id="8" name="Rectangle: Rounded Corners 7">
            <a:extLst>
              <a:ext uri="{FF2B5EF4-FFF2-40B4-BE49-F238E27FC236}">
                <a16:creationId xmlns:a16="http://schemas.microsoft.com/office/drawing/2014/main" id="{545F962B-C303-B9ED-A841-6898AE4B4EF1}"/>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07F1403E-DAF2-CCC3-874A-D28340D6EF0B}"/>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31D301A6-A87A-C553-7CF3-8E39FEE80DB1}"/>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Recursos</a:t>
            </a:r>
            <a:endParaRPr lang="es-CO" sz="4000" b="1" dirty="0">
              <a:solidFill>
                <a:schemeClr val="tx1">
                  <a:lumMod val="85000"/>
                  <a:lumOff val="15000"/>
                </a:schemeClr>
              </a:solidFill>
              <a:latin typeface="Aptos" panose="020B0004020202020204" pitchFamily="34" charset="0"/>
            </a:endParaRPr>
          </a:p>
        </p:txBody>
      </p:sp>
      <p:sp>
        <p:nvSpPr>
          <p:cNvPr id="3" name="TextBox 2">
            <a:extLst>
              <a:ext uri="{FF2B5EF4-FFF2-40B4-BE49-F238E27FC236}">
                <a16:creationId xmlns:a16="http://schemas.microsoft.com/office/drawing/2014/main" id="{DE1D096B-4B22-B863-9C62-BDA9E60766BF}"/>
              </a:ext>
            </a:extLst>
          </p:cNvPr>
          <p:cNvSpPr txBox="1"/>
          <p:nvPr/>
        </p:nvSpPr>
        <p:spPr>
          <a:xfrm>
            <a:off x="773952" y="2134314"/>
            <a:ext cx="5708128" cy="2800767"/>
          </a:xfrm>
          <a:prstGeom prst="rect">
            <a:avLst/>
          </a:prstGeom>
          <a:noFill/>
          <a:effectLst/>
        </p:spPr>
        <p:txBody>
          <a:bodyPr wrap="square" rtlCol="0">
            <a:spAutoFit/>
          </a:bodyPr>
          <a:lstStyle/>
          <a:p>
            <a:r>
              <a:rPr lang="en-US" sz="4400" dirty="0">
                <a:solidFill>
                  <a:schemeClr val="bg1"/>
                </a:solidFill>
                <a:latin typeface="Aptos" panose="020B0004020202020204" pitchFamily="34" charset="0"/>
              </a:rPr>
              <a:t>The Psychology of Money: Timeless lessons on wealth, greed, and happiness</a:t>
            </a:r>
            <a:endParaRPr lang="es-ES" sz="44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8994F7F7-6541-6E60-88D9-D8994B89D2E3}"/>
              </a:ext>
            </a:extLst>
          </p:cNvPr>
          <p:cNvSpPr txBox="1"/>
          <p:nvPr/>
        </p:nvSpPr>
        <p:spPr>
          <a:xfrm>
            <a:off x="773952" y="5095576"/>
            <a:ext cx="3046209" cy="369332"/>
          </a:xfrm>
          <a:prstGeom prst="rect">
            <a:avLst/>
          </a:prstGeom>
          <a:noFill/>
          <a:effectLst/>
        </p:spPr>
        <p:txBody>
          <a:bodyPr wrap="square" rtlCol="0">
            <a:spAutoFit/>
          </a:bodyPr>
          <a:lstStyle/>
          <a:p>
            <a:r>
              <a:rPr lang="en-US" dirty="0">
                <a:solidFill>
                  <a:srgbClr val="FFCC00"/>
                </a:solidFill>
                <a:latin typeface="Aptos" panose="020B0004020202020204" pitchFamily="34" charset="0"/>
              </a:rPr>
              <a:t>Morgan Housel</a:t>
            </a:r>
            <a:endParaRPr lang="es-ES" dirty="0">
              <a:solidFill>
                <a:srgbClr val="FFCC00"/>
              </a:solidFill>
              <a:latin typeface="Aptos" panose="020B0004020202020204" pitchFamily="34" charset="0"/>
            </a:endParaRPr>
          </a:p>
        </p:txBody>
      </p:sp>
      <p:cxnSp>
        <p:nvCxnSpPr>
          <p:cNvPr id="7" name="Straight Connector 6">
            <a:extLst>
              <a:ext uri="{FF2B5EF4-FFF2-40B4-BE49-F238E27FC236}">
                <a16:creationId xmlns:a16="http://schemas.microsoft.com/office/drawing/2014/main" id="{9636A66A-A2E1-6F3F-79C3-4D348C3FC50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F71E3-8EA7-B3B0-EA35-878C1153C302}"/>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BC9473-6520-7BF4-7810-E35C2E374715}"/>
              </a:ext>
            </a:extLst>
          </p:cNvPr>
          <p:cNvSpPr txBox="1"/>
          <p:nvPr/>
        </p:nvSpPr>
        <p:spPr>
          <a:xfrm>
            <a:off x="790436" y="5994736"/>
            <a:ext cx="5120348" cy="430887"/>
          </a:xfrm>
          <a:prstGeom prst="rect">
            <a:avLst/>
          </a:prstGeom>
          <a:noFill/>
          <a:effectLst/>
        </p:spPr>
        <p:txBody>
          <a:bodyPr wrap="square" rtlCol="0">
            <a:spAutoFit/>
          </a:bodyPr>
          <a:lstStyle/>
          <a:p>
            <a:r>
              <a:rPr lang="en-US" sz="1100" dirty="0">
                <a:solidFill>
                  <a:schemeClr val="bg1">
                    <a:lumMod val="75000"/>
                  </a:schemeClr>
                </a:solidFill>
                <a:latin typeface="Aptos" panose="020B0004020202020204" pitchFamily="34" charset="0"/>
              </a:rPr>
              <a:t>https://www.amazon.com/Psychology-Money-Timeless-lessons-happiness/dp/0857197681</a:t>
            </a:r>
          </a:p>
        </p:txBody>
      </p:sp>
      <p:pic>
        <p:nvPicPr>
          <p:cNvPr id="11266" name="Picture 2">
            <a:extLst>
              <a:ext uri="{FF2B5EF4-FFF2-40B4-BE49-F238E27FC236}">
                <a16:creationId xmlns:a16="http://schemas.microsoft.com/office/drawing/2014/main" id="{BD61AB1D-1E47-6964-F2AE-951D09B8F9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55488">
            <a:off x="7217418" y="665639"/>
            <a:ext cx="3656032" cy="565284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23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A9BFD-E1DB-CFF8-003E-21533028DD6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3DD59FFD-CDAD-5DF1-97BD-403685286A40}"/>
              </a:ext>
            </a:extLst>
          </p:cNvPr>
          <p:cNvPicPr>
            <a:picLocks noChangeAspect="1"/>
          </p:cNvPicPr>
          <p:nvPr/>
        </p:nvPicPr>
        <p:blipFill>
          <a:blip r:embed="rId3">
            <a:alphaModFix amt="7000"/>
          </a:blip>
          <a:stretch>
            <a:fillRect/>
          </a:stretch>
        </p:blipFill>
        <p:spPr>
          <a:xfrm rot="786070">
            <a:off x="-763535" y="522825"/>
            <a:ext cx="6050993" cy="6050993"/>
          </a:xfrm>
          <a:prstGeom prst="rect">
            <a:avLst/>
          </a:prstGeom>
        </p:spPr>
      </p:pic>
      <p:sp>
        <p:nvSpPr>
          <p:cNvPr id="8" name="Rectangle: Rounded Corners 7">
            <a:extLst>
              <a:ext uri="{FF2B5EF4-FFF2-40B4-BE49-F238E27FC236}">
                <a16:creationId xmlns:a16="http://schemas.microsoft.com/office/drawing/2014/main" id="{266F90BE-CE80-3D55-1FDA-4829A351AAE8}"/>
              </a:ext>
            </a:extLst>
          </p:cNvPr>
          <p:cNvSpPr/>
          <p:nvPr/>
        </p:nvSpPr>
        <p:spPr>
          <a:xfrm>
            <a:off x="2485304" y="654157"/>
            <a:ext cx="7177570"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72B66AA7-D848-25D1-7AB1-19910620C35A}"/>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3BD23F0E-4F90-307C-BE74-91DA3B559E53}"/>
              </a:ext>
            </a:extLst>
          </p:cNvPr>
          <p:cNvSpPr txBox="1"/>
          <p:nvPr/>
        </p:nvSpPr>
        <p:spPr>
          <a:xfrm>
            <a:off x="2531022" y="812140"/>
            <a:ext cx="7177571" cy="461665"/>
          </a:xfrm>
          <a:prstGeom prst="rect">
            <a:avLst/>
          </a:prstGeom>
          <a:noFill/>
        </p:spPr>
        <p:txBody>
          <a:bodyPr wrap="square" rtlCol="0">
            <a:spAutoFit/>
          </a:bodyPr>
          <a:lstStyle/>
          <a:p>
            <a:pPr algn="ctr"/>
            <a:r>
              <a:rPr lang="es-ES" sz="2400" b="1" dirty="0">
                <a:solidFill>
                  <a:schemeClr val="tx1">
                    <a:lumMod val="85000"/>
                    <a:lumOff val="15000"/>
                  </a:schemeClr>
                </a:solidFill>
                <a:latin typeface="Aptos" panose="020B0004020202020204" pitchFamily="34" charset="0"/>
              </a:rPr>
              <a:t>Comprendiendo los Impulsores del Mercado</a:t>
            </a:r>
            <a:endParaRPr lang="es-CO" sz="24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5388E271-9D36-6D89-F267-326D47C49592}"/>
              </a:ext>
            </a:extLst>
          </p:cNvPr>
          <p:cNvCxnSpPr>
            <a:cxnSpLocks/>
          </p:cNvCxnSpPr>
          <p:nvPr/>
        </p:nvCxnSpPr>
        <p:spPr>
          <a:xfrm flipH="1">
            <a:off x="1680276"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5C22B36-7985-9C45-3956-0EC4C04AC7B8}"/>
              </a:ext>
            </a:extLst>
          </p:cNvPr>
          <p:cNvCxnSpPr>
            <a:cxnSpLocks/>
          </p:cNvCxnSpPr>
          <p:nvPr/>
        </p:nvCxnSpPr>
        <p:spPr>
          <a:xfrm flipH="1">
            <a:off x="735075"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A3A501ED-888F-FAFB-14EF-9D42719AE25D}"/>
              </a:ext>
            </a:extLst>
          </p:cNvPr>
          <p:cNvPicPr>
            <a:picLocks noChangeAspect="1"/>
          </p:cNvPicPr>
          <p:nvPr/>
        </p:nvPicPr>
        <p:blipFill>
          <a:blip r:embed="rId5">
            <a:alphaModFix amt="7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4086156">
            <a:off x="6394533" y="-1364988"/>
            <a:ext cx="6305713" cy="6305713"/>
          </a:xfrm>
          <a:prstGeom prst="rect">
            <a:avLst/>
          </a:prstGeom>
        </p:spPr>
      </p:pic>
      <p:pic>
        <p:nvPicPr>
          <p:cNvPr id="1026" name="Picture 2" descr="How Do You Tell a Bear-Market Rally in Stocks From a New Bull Run? |  Morningstar">
            <a:extLst>
              <a:ext uri="{FF2B5EF4-FFF2-40B4-BE49-F238E27FC236}">
                <a16:creationId xmlns:a16="http://schemas.microsoft.com/office/drawing/2014/main" id="{15938049-A390-9DAD-7E64-62CDDA1FF7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5049" y="2334048"/>
            <a:ext cx="7658079" cy="4010768"/>
          </a:xfrm>
          <a:prstGeom prst="round2Same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97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9DC-8152-A5BF-4D3C-2E8C8F7B8031}"/>
            </a:ext>
          </a:extLst>
        </p:cNvPr>
        <p:cNvGrpSpPr/>
        <p:nvPr/>
      </p:nvGrpSpPr>
      <p:grpSpPr>
        <a:xfrm>
          <a:off x="0" y="0"/>
          <a:ext cx="0" cy="0"/>
          <a:chOff x="0" y="0"/>
          <a:chExt cx="0" cy="0"/>
        </a:xfrm>
      </p:grpSpPr>
      <p:pic>
        <p:nvPicPr>
          <p:cNvPr id="25" name="Imagen 24">
            <a:extLst>
              <a:ext uri="{FF2B5EF4-FFF2-40B4-BE49-F238E27FC236}">
                <a16:creationId xmlns:a16="http://schemas.microsoft.com/office/drawing/2014/main" id="{8C7420D6-F8CF-EAAB-4284-CEC5FEBECEDB}"/>
              </a:ext>
            </a:extLst>
          </p:cNvPr>
          <p:cNvPicPr>
            <a:picLocks noChangeAspect="1"/>
          </p:cNvPicPr>
          <p:nvPr/>
        </p:nvPicPr>
        <p:blipFill>
          <a:blip r:embed="rId3">
            <a:alphaModFix amt="6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048778">
            <a:off x="3970748" y="-1817088"/>
            <a:ext cx="10492175" cy="10492175"/>
          </a:xfrm>
          <a:prstGeom prst="rect">
            <a:avLst/>
          </a:prstGeom>
        </p:spPr>
      </p:pic>
      <p:pic>
        <p:nvPicPr>
          <p:cNvPr id="44" name="Imagen 43">
            <a:extLst>
              <a:ext uri="{FF2B5EF4-FFF2-40B4-BE49-F238E27FC236}">
                <a16:creationId xmlns:a16="http://schemas.microsoft.com/office/drawing/2014/main" id="{05AC1C20-E938-7087-141A-BB01109B44C9}"/>
              </a:ext>
            </a:extLst>
          </p:cNvPr>
          <p:cNvPicPr>
            <a:picLocks noChangeAspect="1"/>
          </p:cNvPicPr>
          <p:nvPr/>
        </p:nvPicPr>
        <p:blipFill>
          <a:blip r:embed="rId5">
            <a:alphaModFix amt="4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0130091">
            <a:off x="-924451" y="-6217"/>
            <a:ext cx="6870434" cy="6870434"/>
          </a:xfrm>
          <a:prstGeom prst="rect">
            <a:avLst/>
          </a:prstGeom>
        </p:spPr>
      </p:pic>
      <p:grpSp>
        <p:nvGrpSpPr>
          <p:cNvPr id="7" name="Group 6">
            <a:extLst>
              <a:ext uri="{FF2B5EF4-FFF2-40B4-BE49-F238E27FC236}">
                <a16:creationId xmlns:a16="http://schemas.microsoft.com/office/drawing/2014/main" id="{8E421D34-DA78-77DD-516B-1CC8474E95DF}"/>
              </a:ext>
            </a:extLst>
          </p:cNvPr>
          <p:cNvGrpSpPr/>
          <p:nvPr/>
        </p:nvGrpSpPr>
        <p:grpSpPr>
          <a:xfrm>
            <a:off x="2358715" y="2651627"/>
            <a:ext cx="4648603" cy="871643"/>
            <a:chOff x="2358715" y="2651627"/>
            <a:chExt cx="4648603" cy="871643"/>
          </a:xfrm>
        </p:grpSpPr>
        <p:sp>
          <p:nvSpPr>
            <p:cNvPr id="6" name="Rectangle 5">
              <a:extLst>
                <a:ext uri="{FF2B5EF4-FFF2-40B4-BE49-F238E27FC236}">
                  <a16:creationId xmlns:a16="http://schemas.microsoft.com/office/drawing/2014/main" id="{BE70F348-5D97-2A88-BCFB-B16B0E220E3F}"/>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TextBox 6">
              <a:extLst>
                <a:ext uri="{FF2B5EF4-FFF2-40B4-BE49-F238E27FC236}">
                  <a16:creationId xmlns:a16="http://schemas.microsoft.com/office/drawing/2014/main" id="{E90803D0-948F-F00D-D870-4CAD9D917F71}"/>
                </a:ext>
              </a:extLst>
            </p:cNvPr>
            <p:cNvSpPr txBox="1"/>
            <p:nvPr/>
          </p:nvSpPr>
          <p:spPr>
            <a:xfrm>
              <a:off x="2637242" y="2935827"/>
              <a:ext cx="4085845" cy="369332"/>
            </a:xfrm>
            <a:prstGeom prst="rect">
              <a:avLst/>
            </a:prstGeom>
            <a:noFill/>
            <a:effectLst/>
          </p:spPr>
          <p:txBody>
            <a:bodyPr wrap="square" rtlCol="0">
              <a:spAutoFit/>
            </a:bodyPr>
            <a:lstStyle/>
            <a:p>
              <a:r>
                <a:rPr lang="es-ES" b="1" dirty="0">
                  <a:solidFill>
                    <a:schemeClr val="tx1">
                      <a:lumMod val="85000"/>
                      <a:lumOff val="15000"/>
                    </a:schemeClr>
                  </a:solidFill>
                  <a:latin typeface="Aptos" panose="020B0004020202020204" pitchFamily="34" charset="0"/>
                </a:rPr>
                <a:t>Secular (meses a algunos años)</a:t>
              </a:r>
            </a:p>
          </p:txBody>
        </p:sp>
      </p:grpSp>
      <p:sp>
        <p:nvSpPr>
          <p:cNvPr id="8" name="Rectangle: Rounded Corners 7">
            <a:extLst>
              <a:ext uri="{FF2B5EF4-FFF2-40B4-BE49-F238E27FC236}">
                <a16:creationId xmlns:a16="http://schemas.microsoft.com/office/drawing/2014/main" id="{B8592D4C-9F23-7642-4C2E-03E1248A8F0E}"/>
              </a:ext>
            </a:extLst>
          </p:cNvPr>
          <p:cNvSpPr/>
          <p:nvPr/>
        </p:nvSpPr>
        <p:spPr>
          <a:xfrm>
            <a:off x="4702629" y="654157"/>
            <a:ext cx="82241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A96F4D2C-86C5-4F28-03A9-30AA3BD366DB}"/>
              </a:ext>
            </a:extLst>
          </p:cNvPr>
          <p:cNvPicPr>
            <a:picLocks noChangeAspect="1"/>
          </p:cNvPicPr>
          <p:nvPr/>
        </p:nvPicPr>
        <p:blipFill>
          <a:blip r:embed="rId7">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9A82A73-FC39-E2B2-5491-129D9DBD18E8}"/>
              </a:ext>
            </a:extLst>
          </p:cNvPr>
          <p:cNvSpPr txBox="1"/>
          <p:nvPr/>
        </p:nvSpPr>
        <p:spPr>
          <a:xfrm>
            <a:off x="4847771" y="793675"/>
            <a:ext cx="7344229"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Marcos temporales</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6747014-4F4E-CD4D-0D7E-C6E541E01B3E}"/>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F22AE5-B0B0-C3D7-343F-D6BFC1EFD360}"/>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5E56061-EC9E-AD60-79AB-59B0D4550A88}"/>
              </a:ext>
            </a:extLst>
          </p:cNvPr>
          <p:cNvGrpSpPr/>
          <p:nvPr/>
        </p:nvGrpSpPr>
        <p:grpSpPr>
          <a:xfrm rot="10800000">
            <a:off x="5598933" y="2448477"/>
            <a:ext cx="4876800" cy="1258625"/>
            <a:chOff x="4700511" y="4945218"/>
            <a:chExt cx="4876800" cy="1258625"/>
          </a:xfrm>
        </p:grpSpPr>
        <p:sp>
          <p:nvSpPr>
            <p:cNvPr id="3" name="Rectángulo 2">
              <a:extLst>
                <a:ext uri="{FF2B5EF4-FFF2-40B4-BE49-F238E27FC236}">
                  <a16:creationId xmlns:a16="http://schemas.microsoft.com/office/drawing/2014/main" id="{3ED06E6C-36E8-CD8F-F50C-C63D6D59D5A9}"/>
                </a:ext>
              </a:extLst>
            </p:cNvPr>
            <p:cNvSpPr/>
            <p:nvPr/>
          </p:nvSpPr>
          <p:spPr>
            <a:xfrm>
              <a:off x="5423339" y="5129049"/>
              <a:ext cx="3415861" cy="871644"/>
            </a:xfrm>
            <a:custGeom>
              <a:avLst/>
              <a:gdLst>
                <a:gd name="connsiteX0" fmla="*/ 0 w 2659117"/>
                <a:gd name="connsiteY0" fmla="*/ 0 h 861133"/>
                <a:gd name="connsiteX1" fmla="*/ 2659117 w 2659117"/>
                <a:gd name="connsiteY1" fmla="*/ 0 h 861133"/>
                <a:gd name="connsiteX2" fmla="*/ 2659117 w 2659117"/>
                <a:gd name="connsiteY2" fmla="*/ 861133 h 861133"/>
                <a:gd name="connsiteX3" fmla="*/ 0 w 2659117"/>
                <a:gd name="connsiteY3" fmla="*/ 861133 h 861133"/>
                <a:gd name="connsiteX4" fmla="*/ 0 w 2659117"/>
                <a:gd name="connsiteY4" fmla="*/ 0 h 861133"/>
                <a:gd name="connsiteX0" fmla="*/ 357351 w 3016468"/>
                <a:gd name="connsiteY0" fmla="*/ 0 h 871644"/>
                <a:gd name="connsiteX1" fmla="*/ 3016468 w 3016468"/>
                <a:gd name="connsiteY1" fmla="*/ 0 h 871644"/>
                <a:gd name="connsiteX2" fmla="*/ 3016468 w 3016468"/>
                <a:gd name="connsiteY2" fmla="*/ 861133 h 871644"/>
                <a:gd name="connsiteX3" fmla="*/ 0 w 3016468"/>
                <a:gd name="connsiteY3" fmla="*/ 871644 h 871644"/>
                <a:gd name="connsiteX4" fmla="*/ 357351 w 3016468"/>
                <a:gd name="connsiteY4" fmla="*/ 0 h 871644"/>
                <a:gd name="connsiteX0" fmla="*/ 357351 w 3415861"/>
                <a:gd name="connsiteY0" fmla="*/ 0 h 871644"/>
                <a:gd name="connsiteX1" fmla="*/ 3016468 w 3415861"/>
                <a:gd name="connsiteY1" fmla="*/ 0 h 871644"/>
                <a:gd name="connsiteX2" fmla="*/ 3415861 w 3415861"/>
                <a:gd name="connsiteY2" fmla="*/ 861133 h 871644"/>
                <a:gd name="connsiteX3" fmla="*/ 0 w 3415861"/>
                <a:gd name="connsiteY3" fmla="*/ 871644 h 871644"/>
                <a:gd name="connsiteX4" fmla="*/ 357351 w 3415861"/>
                <a:gd name="connsiteY4" fmla="*/ 0 h 87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5861" h="871644">
                  <a:moveTo>
                    <a:pt x="357351" y="0"/>
                  </a:moveTo>
                  <a:lnTo>
                    <a:pt x="3016468" y="0"/>
                  </a:lnTo>
                  <a:lnTo>
                    <a:pt x="3415861" y="861133"/>
                  </a:lnTo>
                  <a:lnTo>
                    <a:pt x="0" y="871644"/>
                  </a:lnTo>
                  <a:lnTo>
                    <a:pt x="357351" y="0"/>
                  </a:lnTo>
                  <a:close/>
                </a:path>
              </a:pathLst>
            </a:custGeom>
            <a:solidFill>
              <a:srgbClr val="7335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3920D642-AB04-A685-9479-317EAEC8F4C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t="51196" b="22995"/>
            <a:stretch/>
          </p:blipFill>
          <p:spPr>
            <a:xfrm>
              <a:off x="4700511" y="4945218"/>
              <a:ext cx="4876800" cy="1258625"/>
            </a:xfrm>
            <a:prstGeom prst="rect">
              <a:avLst/>
            </a:prstGeom>
          </p:spPr>
        </p:pic>
      </p:grpSp>
    </p:spTree>
    <p:extLst>
      <p:ext uri="{BB962C8B-B14F-4D97-AF65-F5344CB8AC3E}">
        <p14:creationId xmlns:p14="http://schemas.microsoft.com/office/powerpoint/2010/main" val="58152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4414E-CA7A-A52F-7521-EF467DD1F458}"/>
            </a:ext>
          </a:extLst>
        </p:cNvPr>
        <p:cNvGrpSpPr/>
        <p:nvPr/>
      </p:nvGrpSpPr>
      <p:grpSpPr>
        <a:xfrm>
          <a:off x="0" y="0"/>
          <a:ext cx="0" cy="0"/>
          <a:chOff x="0" y="0"/>
          <a:chExt cx="0" cy="0"/>
        </a:xfrm>
      </p:grpSpPr>
      <p:pic>
        <p:nvPicPr>
          <p:cNvPr id="25" name="Imagen 24">
            <a:extLst>
              <a:ext uri="{FF2B5EF4-FFF2-40B4-BE49-F238E27FC236}">
                <a16:creationId xmlns:a16="http://schemas.microsoft.com/office/drawing/2014/main" id="{C7DE687C-28C4-F969-FA1F-89B9C8891651}"/>
              </a:ext>
            </a:extLst>
          </p:cNvPr>
          <p:cNvPicPr>
            <a:picLocks noChangeAspect="1"/>
          </p:cNvPicPr>
          <p:nvPr/>
        </p:nvPicPr>
        <p:blipFill>
          <a:blip r:embed="rId3">
            <a:alphaModFix amt="6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048778">
            <a:off x="3970748" y="-1817088"/>
            <a:ext cx="10492175" cy="10492175"/>
          </a:xfrm>
          <a:prstGeom prst="rect">
            <a:avLst/>
          </a:prstGeom>
        </p:spPr>
      </p:pic>
      <p:grpSp>
        <p:nvGrpSpPr>
          <p:cNvPr id="23" name="Group 22">
            <a:extLst>
              <a:ext uri="{FF2B5EF4-FFF2-40B4-BE49-F238E27FC236}">
                <a16:creationId xmlns:a16="http://schemas.microsoft.com/office/drawing/2014/main" id="{25503625-9863-62FD-4924-86BC667D72D1}"/>
              </a:ext>
            </a:extLst>
          </p:cNvPr>
          <p:cNvGrpSpPr/>
          <p:nvPr/>
        </p:nvGrpSpPr>
        <p:grpSpPr>
          <a:xfrm>
            <a:off x="2763578" y="3914711"/>
            <a:ext cx="4648603" cy="871643"/>
            <a:chOff x="2358715" y="2651627"/>
            <a:chExt cx="4648603" cy="871643"/>
          </a:xfrm>
        </p:grpSpPr>
        <p:sp>
          <p:nvSpPr>
            <p:cNvPr id="26" name="Rectangle 25">
              <a:extLst>
                <a:ext uri="{FF2B5EF4-FFF2-40B4-BE49-F238E27FC236}">
                  <a16:creationId xmlns:a16="http://schemas.microsoft.com/office/drawing/2014/main" id="{3F6F4F8C-32C5-A069-E9FB-F15AAEB1D678}"/>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extBox 6">
              <a:extLst>
                <a:ext uri="{FF2B5EF4-FFF2-40B4-BE49-F238E27FC236}">
                  <a16:creationId xmlns:a16="http://schemas.microsoft.com/office/drawing/2014/main" id="{077CDBE5-0911-7B37-DC42-4AA76033BF0B}"/>
                </a:ext>
              </a:extLst>
            </p:cNvPr>
            <p:cNvSpPr txBox="1"/>
            <p:nvPr/>
          </p:nvSpPr>
          <p:spPr>
            <a:xfrm>
              <a:off x="2637242" y="2935827"/>
              <a:ext cx="4085845" cy="369332"/>
            </a:xfrm>
            <a:prstGeom prst="rect">
              <a:avLst/>
            </a:prstGeom>
            <a:noFill/>
            <a:effectLst/>
          </p:spPr>
          <p:txBody>
            <a:bodyPr wrap="square" rtlCol="0">
              <a:spAutoFit/>
            </a:bodyPr>
            <a:lstStyle/>
            <a:p>
              <a:r>
                <a:rPr lang="es-MX" b="1" dirty="0">
                  <a:solidFill>
                    <a:schemeClr val="tx1">
                      <a:lumMod val="85000"/>
                      <a:lumOff val="15000"/>
                    </a:schemeClr>
                  </a:solidFill>
                  <a:latin typeface="Aptos" panose="020B0004020202020204" pitchFamily="34" charset="0"/>
                </a:rPr>
                <a:t>Cíclico (meses a algunos años)</a:t>
              </a:r>
            </a:p>
          </p:txBody>
        </p:sp>
      </p:grpSp>
      <p:pic>
        <p:nvPicPr>
          <p:cNvPr id="44" name="Imagen 43">
            <a:extLst>
              <a:ext uri="{FF2B5EF4-FFF2-40B4-BE49-F238E27FC236}">
                <a16:creationId xmlns:a16="http://schemas.microsoft.com/office/drawing/2014/main" id="{F89853EF-B671-D259-6E91-0648799595DB}"/>
              </a:ext>
            </a:extLst>
          </p:cNvPr>
          <p:cNvPicPr>
            <a:picLocks noChangeAspect="1"/>
          </p:cNvPicPr>
          <p:nvPr/>
        </p:nvPicPr>
        <p:blipFill>
          <a:blip r:embed="rId5">
            <a:alphaModFix amt="4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0130091">
            <a:off x="-924451" y="-6217"/>
            <a:ext cx="6870434" cy="6870434"/>
          </a:xfrm>
          <a:prstGeom prst="rect">
            <a:avLst/>
          </a:prstGeom>
        </p:spPr>
      </p:pic>
      <p:grpSp>
        <p:nvGrpSpPr>
          <p:cNvPr id="7" name="Group 6">
            <a:extLst>
              <a:ext uri="{FF2B5EF4-FFF2-40B4-BE49-F238E27FC236}">
                <a16:creationId xmlns:a16="http://schemas.microsoft.com/office/drawing/2014/main" id="{6DC4CAB8-69BF-4227-B597-6CA0CFF7DEE7}"/>
              </a:ext>
            </a:extLst>
          </p:cNvPr>
          <p:cNvGrpSpPr/>
          <p:nvPr/>
        </p:nvGrpSpPr>
        <p:grpSpPr>
          <a:xfrm>
            <a:off x="2358715" y="2651627"/>
            <a:ext cx="4648603" cy="871643"/>
            <a:chOff x="2358715" y="2651627"/>
            <a:chExt cx="4648603" cy="871643"/>
          </a:xfrm>
        </p:grpSpPr>
        <p:sp>
          <p:nvSpPr>
            <p:cNvPr id="6" name="Rectangle 5">
              <a:extLst>
                <a:ext uri="{FF2B5EF4-FFF2-40B4-BE49-F238E27FC236}">
                  <a16:creationId xmlns:a16="http://schemas.microsoft.com/office/drawing/2014/main" id="{2B8531B5-ABA4-070E-AF16-7FE2BAE144EB}"/>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TextBox 6">
              <a:extLst>
                <a:ext uri="{FF2B5EF4-FFF2-40B4-BE49-F238E27FC236}">
                  <a16:creationId xmlns:a16="http://schemas.microsoft.com/office/drawing/2014/main" id="{7459F9F8-0F9D-4E2D-D1DD-FE791E48D711}"/>
                </a:ext>
              </a:extLst>
            </p:cNvPr>
            <p:cNvSpPr txBox="1"/>
            <p:nvPr/>
          </p:nvSpPr>
          <p:spPr>
            <a:xfrm>
              <a:off x="2637242" y="2935827"/>
              <a:ext cx="4085845" cy="369332"/>
            </a:xfrm>
            <a:prstGeom prst="rect">
              <a:avLst/>
            </a:prstGeom>
            <a:noFill/>
            <a:effectLst/>
          </p:spPr>
          <p:txBody>
            <a:bodyPr wrap="square" rtlCol="0">
              <a:spAutoFit/>
            </a:bodyPr>
            <a:lstStyle/>
            <a:p>
              <a:r>
                <a:rPr lang="es-ES" b="1" dirty="0">
                  <a:solidFill>
                    <a:schemeClr val="tx1">
                      <a:lumMod val="85000"/>
                      <a:lumOff val="15000"/>
                    </a:schemeClr>
                  </a:solidFill>
                  <a:latin typeface="Aptos" panose="020B0004020202020204" pitchFamily="34" charset="0"/>
                </a:rPr>
                <a:t>Secular (meses a algunos años)</a:t>
              </a:r>
            </a:p>
          </p:txBody>
        </p:sp>
      </p:grpSp>
      <p:sp>
        <p:nvSpPr>
          <p:cNvPr id="8" name="Rectangle: Rounded Corners 7">
            <a:extLst>
              <a:ext uri="{FF2B5EF4-FFF2-40B4-BE49-F238E27FC236}">
                <a16:creationId xmlns:a16="http://schemas.microsoft.com/office/drawing/2014/main" id="{D55E782B-98CF-D0AF-C11A-B23685D88C04}"/>
              </a:ext>
            </a:extLst>
          </p:cNvPr>
          <p:cNvSpPr/>
          <p:nvPr/>
        </p:nvSpPr>
        <p:spPr>
          <a:xfrm>
            <a:off x="4702629" y="654157"/>
            <a:ext cx="82241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A539CAE6-8302-4C57-5570-68C28ADB8879}"/>
              </a:ext>
            </a:extLst>
          </p:cNvPr>
          <p:cNvPicPr>
            <a:picLocks noChangeAspect="1"/>
          </p:cNvPicPr>
          <p:nvPr/>
        </p:nvPicPr>
        <p:blipFill>
          <a:blip r:embed="rId7">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B8E52DF7-8694-2593-4812-6E9CD3C5B53E}"/>
              </a:ext>
            </a:extLst>
          </p:cNvPr>
          <p:cNvSpPr txBox="1"/>
          <p:nvPr/>
        </p:nvSpPr>
        <p:spPr>
          <a:xfrm>
            <a:off x="4847771" y="793675"/>
            <a:ext cx="7344229"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Marcos temporales</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1FA081-6805-EFF9-A588-77B86441352D}"/>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B99D5D-9F8E-6AE4-EEE3-BF493C3A8E9C}"/>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BEFB001-CBC0-6756-3367-D8E3B5126628}"/>
              </a:ext>
            </a:extLst>
          </p:cNvPr>
          <p:cNvGrpSpPr/>
          <p:nvPr/>
        </p:nvGrpSpPr>
        <p:grpSpPr>
          <a:xfrm rot="10800000">
            <a:off x="5598933" y="2448477"/>
            <a:ext cx="4876800" cy="2521707"/>
            <a:chOff x="4700511" y="3682136"/>
            <a:chExt cx="4876800" cy="2521707"/>
          </a:xfrm>
        </p:grpSpPr>
        <p:sp>
          <p:nvSpPr>
            <p:cNvPr id="3" name="Rectángulo 2">
              <a:extLst>
                <a:ext uri="{FF2B5EF4-FFF2-40B4-BE49-F238E27FC236}">
                  <a16:creationId xmlns:a16="http://schemas.microsoft.com/office/drawing/2014/main" id="{0840435F-6980-EBFF-593B-D4418E128299}"/>
                </a:ext>
              </a:extLst>
            </p:cNvPr>
            <p:cNvSpPr/>
            <p:nvPr/>
          </p:nvSpPr>
          <p:spPr>
            <a:xfrm>
              <a:off x="5423339" y="5129049"/>
              <a:ext cx="3415861" cy="871644"/>
            </a:xfrm>
            <a:custGeom>
              <a:avLst/>
              <a:gdLst>
                <a:gd name="connsiteX0" fmla="*/ 0 w 2659117"/>
                <a:gd name="connsiteY0" fmla="*/ 0 h 861133"/>
                <a:gd name="connsiteX1" fmla="*/ 2659117 w 2659117"/>
                <a:gd name="connsiteY1" fmla="*/ 0 h 861133"/>
                <a:gd name="connsiteX2" fmla="*/ 2659117 w 2659117"/>
                <a:gd name="connsiteY2" fmla="*/ 861133 h 861133"/>
                <a:gd name="connsiteX3" fmla="*/ 0 w 2659117"/>
                <a:gd name="connsiteY3" fmla="*/ 861133 h 861133"/>
                <a:gd name="connsiteX4" fmla="*/ 0 w 2659117"/>
                <a:gd name="connsiteY4" fmla="*/ 0 h 861133"/>
                <a:gd name="connsiteX0" fmla="*/ 357351 w 3016468"/>
                <a:gd name="connsiteY0" fmla="*/ 0 h 871644"/>
                <a:gd name="connsiteX1" fmla="*/ 3016468 w 3016468"/>
                <a:gd name="connsiteY1" fmla="*/ 0 h 871644"/>
                <a:gd name="connsiteX2" fmla="*/ 3016468 w 3016468"/>
                <a:gd name="connsiteY2" fmla="*/ 861133 h 871644"/>
                <a:gd name="connsiteX3" fmla="*/ 0 w 3016468"/>
                <a:gd name="connsiteY3" fmla="*/ 871644 h 871644"/>
                <a:gd name="connsiteX4" fmla="*/ 357351 w 3016468"/>
                <a:gd name="connsiteY4" fmla="*/ 0 h 871644"/>
                <a:gd name="connsiteX0" fmla="*/ 357351 w 3415861"/>
                <a:gd name="connsiteY0" fmla="*/ 0 h 871644"/>
                <a:gd name="connsiteX1" fmla="*/ 3016468 w 3415861"/>
                <a:gd name="connsiteY1" fmla="*/ 0 h 871644"/>
                <a:gd name="connsiteX2" fmla="*/ 3415861 w 3415861"/>
                <a:gd name="connsiteY2" fmla="*/ 861133 h 871644"/>
                <a:gd name="connsiteX3" fmla="*/ 0 w 3415861"/>
                <a:gd name="connsiteY3" fmla="*/ 871644 h 871644"/>
                <a:gd name="connsiteX4" fmla="*/ 357351 w 3415861"/>
                <a:gd name="connsiteY4" fmla="*/ 0 h 87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5861" h="871644">
                  <a:moveTo>
                    <a:pt x="357351" y="0"/>
                  </a:moveTo>
                  <a:lnTo>
                    <a:pt x="3016468" y="0"/>
                  </a:lnTo>
                  <a:lnTo>
                    <a:pt x="3415861" y="861133"/>
                  </a:lnTo>
                  <a:lnTo>
                    <a:pt x="0" y="871644"/>
                  </a:lnTo>
                  <a:lnTo>
                    <a:pt x="357351" y="0"/>
                  </a:lnTo>
                  <a:close/>
                </a:path>
              </a:pathLst>
            </a:custGeom>
            <a:solidFill>
              <a:srgbClr val="7335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3">
              <a:extLst>
                <a:ext uri="{FF2B5EF4-FFF2-40B4-BE49-F238E27FC236}">
                  <a16:creationId xmlns:a16="http://schemas.microsoft.com/office/drawing/2014/main" id="{04800A67-E4B5-02DB-C071-D11274F6CCA8}"/>
                </a:ext>
              </a:extLst>
            </p:cNvPr>
            <p:cNvSpPr/>
            <p:nvPr/>
          </p:nvSpPr>
          <p:spPr>
            <a:xfrm>
              <a:off x="6017918" y="3865967"/>
              <a:ext cx="2151008" cy="861140"/>
            </a:xfrm>
            <a:custGeom>
              <a:avLst/>
              <a:gdLst>
                <a:gd name="connsiteX0" fmla="*/ 0 w 2692440"/>
                <a:gd name="connsiteY0" fmla="*/ 0 h 819807"/>
                <a:gd name="connsiteX1" fmla="*/ 2692440 w 2692440"/>
                <a:gd name="connsiteY1" fmla="*/ 0 h 819807"/>
                <a:gd name="connsiteX2" fmla="*/ 2692440 w 2692440"/>
                <a:gd name="connsiteY2" fmla="*/ 819807 h 819807"/>
                <a:gd name="connsiteX3" fmla="*/ 0 w 2692440"/>
                <a:gd name="connsiteY3" fmla="*/ 819807 h 819807"/>
                <a:gd name="connsiteX4" fmla="*/ 0 w 2692440"/>
                <a:gd name="connsiteY4" fmla="*/ 0 h 819807"/>
                <a:gd name="connsiteX0" fmla="*/ 325821 w 3018261"/>
                <a:gd name="connsiteY0" fmla="*/ 0 h 830317"/>
                <a:gd name="connsiteX1" fmla="*/ 3018261 w 3018261"/>
                <a:gd name="connsiteY1" fmla="*/ 0 h 830317"/>
                <a:gd name="connsiteX2" fmla="*/ 3018261 w 3018261"/>
                <a:gd name="connsiteY2" fmla="*/ 819807 h 830317"/>
                <a:gd name="connsiteX3" fmla="*/ 0 w 3018261"/>
                <a:gd name="connsiteY3" fmla="*/ 830317 h 830317"/>
                <a:gd name="connsiteX4" fmla="*/ 325821 w 3018261"/>
                <a:gd name="connsiteY4" fmla="*/ 0 h 830317"/>
                <a:gd name="connsiteX0" fmla="*/ 325821 w 3354592"/>
                <a:gd name="connsiteY0" fmla="*/ 0 h 830317"/>
                <a:gd name="connsiteX1" fmla="*/ 3018261 w 3354592"/>
                <a:gd name="connsiteY1" fmla="*/ 0 h 830317"/>
                <a:gd name="connsiteX2" fmla="*/ 3354592 w 3354592"/>
                <a:gd name="connsiteY2" fmla="*/ 819807 h 830317"/>
                <a:gd name="connsiteX3" fmla="*/ 0 w 3354592"/>
                <a:gd name="connsiteY3" fmla="*/ 830317 h 830317"/>
                <a:gd name="connsiteX4" fmla="*/ 325821 w 3354592"/>
                <a:gd name="connsiteY4" fmla="*/ 0 h 830317"/>
                <a:gd name="connsiteX0" fmla="*/ 806512 w 3354592"/>
                <a:gd name="connsiteY0" fmla="*/ 0 h 840591"/>
                <a:gd name="connsiteX1" fmla="*/ 3018261 w 3354592"/>
                <a:gd name="connsiteY1" fmla="*/ 10274 h 840591"/>
                <a:gd name="connsiteX2" fmla="*/ 3354592 w 3354592"/>
                <a:gd name="connsiteY2" fmla="*/ 830081 h 840591"/>
                <a:gd name="connsiteX3" fmla="*/ 0 w 3354592"/>
                <a:gd name="connsiteY3" fmla="*/ 840591 h 840591"/>
                <a:gd name="connsiteX4" fmla="*/ 806512 w 3354592"/>
                <a:gd name="connsiteY4" fmla="*/ 0 h 840591"/>
                <a:gd name="connsiteX0" fmla="*/ 806512 w 3354592"/>
                <a:gd name="connsiteY0" fmla="*/ 30823 h 871414"/>
                <a:gd name="connsiteX1" fmla="*/ 2745869 w 3354592"/>
                <a:gd name="connsiteY1" fmla="*/ 0 h 871414"/>
                <a:gd name="connsiteX2" fmla="*/ 3354592 w 3354592"/>
                <a:gd name="connsiteY2" fmla="*/ 860904 h 871414"/>
                <a:gd name="connsiteX3" fmla="*/ 0 w 3354592"/>
                <a:gd name="connsiteY3" fmla="*/ 871414 h 871414"/>
                <a:gd name="connsiteX4" fmla="*/ 806512 w 3354592"/>
                <a:gd name="connsiteY4" fmla="*/ 30823 h 871414"/>
                <a:gd name="connsiteX0" fmla="*/ 806512 w 3354592"/>
                <a:gd name="connsiteY0" fmla="*/ 20549 h 861140"/>
                <a:gd name="connsiteX1" fmla="*/ 2793937 w 3354592"/>
                <a:gd name="connsiteY1" fmla="*/ 0 h 861140"/>
                <a:gd name="connsiteX2" fmla="*/ 3354592 w 3354592"/>
                <a:gd name="connsiteY2" fmla="*/ 850630 h 861140"/>
                <a:gd name="connsiteX3" fmla="*/ 0 w 3354592"/>
                <a:gd name="connsiteY3" fmla="*/ 861140 h 861140"/>
                <a:gd name="connsiteX4" fmla="*/ 806512 w 3354592"/>
                <a:gd name="connsiteY4" fmla="*/ 20549 h 861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592" h="861140">
                  <a:moveTo>
                    <a:pt x="806512" y="20549"/>
                  </a:moveTo>
                  <a:lnTo>
                    <a:pt x="2793937" y="0"/>
                  </a:lnTo>
                  <a:lnTo>
                    <a:pt x="3354592" y="850630"/>
                  </a:lnTo>
                  <a:lnTo>
                    <a:pt x="0" y="861140"/>
                  </a:lnTo>
                  <a:lnTo>
                    <a:pt x="806512" y="20549"/>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5772C1AE-919F-08E2-4C22-B6A7F1D0A5E8}"/>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t="25296" b="22995"/>
            <a:stretch/>
          </p:blipFill>
          <p:spPr>
            <a:xfrm>
              <a:off x="4700511" y="3682136"/>
              <a:ext cx="4876800" cy="2521707"/>
            </a:xfrm>
            <a:prstGeom prst="rect">
              <a:avLst/>
            </a:prstGeom>
          </p:spPr>
        </p:pic>
      </p:grpSp>
    </p:spTree>
    <p:extLst>
      <p:ext uri="{BB962C8B-B14F-4D97-AF65-F5344CB8AC3E}">
        <p14:creationId xmlns:p14="http://schemas.microsoft.com/office/powerpoint/2010/main" val="104778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0AB25-5937-D756-5ABD-1A2AD5FD57CF}"/>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08E120E2-1F39-5A5D-999F-438CC96C9660}"/>
              </a:ext>
            </a:extLst>
          </p:cNvPr>
          <p:cNvGrpSpPr/>
          <p:nvPr/>
        </p:nvGrpSpPr>
        <p:grpSpPr>
          <a:xfrm>
            <a:off x="2763578" y="3914711"/>
            <a:ext cx="4648603" cy="871643"/>
            <a:chOff x="2358715" y="2651627"/>
            <a:chExt cx="4648603" cy="871643"/>
          </a:xfrm>
        </p:grpSpPr>
        <p:sp>
          <p:nvSpPr>
            <p:cNvPr id="26" name="Rectangle 25">
              <a:extLst>
                <a:ext uri="{FF2B5EF4-FFF2-40B4-BE49-F238E27FC236}">
                  <a16:creationId xmlns:a16="http://schemas.microsoft.com/office/drawing/2014/main" id="{934BFFD6-7C58-6282-A94E-59C63E2CD073}"/>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extBox 6">
              <a:extLst>
                <a:ext uri="{FF2B5EF4-FFF2-40B4-BE49-F238E27FC236}">
                  <a16:creationId xmlns:a16="http://schemas.microsoft.com/office/drawing/2014/main" id="{A50FA401-F02D-0736-41E7-F97C19339D2A}"/>
                </a:ext>
              </a:extLst>
            </p:cNvPr>
            <p:cNvSpPr txBox="1"/>
            <p:nvPr/>
          </p:nvSpPr>
          <p:spPr>
            <a:xfrm>
              <a:off x="2637242" y="2935827"/>
              <a:ext cx="4085845" cy="369332"/>
            </a:xfrm>
            <a:prstGeom prst="rect">
              <a:avLst/>
            </a:prstGeom>
            <a:noFill/>
            <a:effectLst/>
          </p:spPr>
          <p:txBody>
            <a:bodyPr wrap="square" rtlCol="0">
              <a:spAutoFit/>
            </a:bodyPr>
            <a:lstStyle/>
            <a:p>
              <a:r>
                <a:rPr lang="es-MX" b="1" dirty="0">
                  <a:solidFill>
                    <a:schemeClr val="tx1">
                      <a:lumMod val="85000"/>
                      <a:lumOff val="15000"/>
                    </a:schemeClr>
                  </a:solidFill>
                  <a:latin typeface="Aptos" panose="020B0004020202020204" pitchFamily="34" charset="0"/>
                </a:rPr>
                <a:t>Cíclico (meses a algunos años)</a:t>
              </a:r>
            </a:p>
          </p:txBody>
        </p:sp>
      </p:grpSp>
      <p:grpSp>
        <p:nvGrpSpPr>
          <p:cNvPr id="28" name="Group 27">
            <a:extLst>
              <a:ext uri="{FF2B5EF4-FFF2-40B4-BE49-F238E27FC236}">
                <a16:creationId xmlns:a16="http://schemas.microsoft.com/office/drawing/2014/main" id="{A6D633BC-B519-DB9E-611B-3446F4B928BC}"/>
              </a:ext>
            </a:extLst>
          </p:cNvPr>
          <p:cNvGrpSpPr/>
          <p:nvPr/>
        </p:nvGrpSpPr>
        <p:grpSpPr>
          <a:xfrm>
            <a:off x="3352941" y="5188295"/>
            <a:ext cx="4648603" cy="871643"/>
            <a:chOff x="2358715" y="2651627"/>
            <a:chExt cx="4648603" cy="871643"/>
          </a:xfrm>
        </p:grpSpPr>
        <p:sp>
          <p:nvSpPr>
            <p:cNvPr id="29" name="Rectangle 28">
              <a:extLst>
                <a:ext uri="{FF2B5EF4-FFF2-40B4-BE49-F238E27FC236}">
                  <a16:creationId xmlns:a16="http://schemas.microsoft.com/office/drawing/2014/main" id="{71592D29-DDBF-CA81-B651-C9E47D230B4C}"/>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TextBox 6">
              <a:extLst>
                <a:ext uri="{FF2B5EF4-FFF2-40B4-BE49-F238E27FC236}">
                  <a16:creationId xmlns:a16="http://schemas.microsoft.com/office/drawing/2014/main" id="{143F9296-4B5B-7882-11BB-9FB2D5AABFB7}"/>
                </a:ext>
              </a:extLst>
            </p:cNvPr>
            <p:cNvSpPr txBox="1"/>
            <p:nvPr/>
          </p:nvSpPr>
          <p:spPr>
            <a:xfrm>
              <a:off x="2637242" y="2935827"/>
              <a:ext cx="4085845" cy="369332"/>
            </a:xfrm>
            <a:prstGeom prst="rect">
              <a:avLst/>
            </a:prstGeom>
            <a:noFill/>
            <a:effectLst/>
          </p:spPr>
          <p:txBody>
            <a:bodyPr wrap="square" rtlCol="0">
              <a:spAutoFit/>
            </a:bodyPr>
            <a:lstStyle/>
            <a:p>
              <a:r>
                <a:rPr lang="es-MX" b="1" dirty="0">
                  <a:solidFill>
                    <a:schemeClr val="tx1">
                      <a:lumMod val="85000"/>
                      <a:lumOff val="15000"/>
                    </a:schemeClr>
                  </a:solidFill>
                  <a:latin typeface="Aptos" panose="020B0004020202020204" pitchFamily="34" charset="0"/>
                </a:rPr>
                <a:t>Táctico (días a unas semanas)</a:t>
              </a:r>
            </a:p>
          </p:txBody>
        </p:sp>
      </p:grpSp>
      <p:pic>
        <p:nvPicPr>
          <p:cNvPr id="44" name="Imagen 43">
            <a:extLst>
              <a:ext uri="{FF2B5EF4-FFF2-40B4-BE49-F238E27FC236}">
                <a16:creationId xmlns:a16="http://schemas.microsoft.com/office/drawing/2014/main" id="{7B9865A6-98D3-9096-7159-FD232586E0BA}"/>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0130091">
            <a:off x="-924451" y="-6217"/>
            <a:ext cx="6870434" cy="6870434"/>
          </a:xfrm>
          <a:prstGeom prst="rect">
            <a:avLst/>
          </a:prstGeom>
        </p:spPr>
      </p:pic>
      <p:grpSp>
        <p:nvGrpSpPr>
          <p:cNvPr id="7" name="Group 6">
            <a:extLst>
              <a:ext uri="{FF2B5EF4-FFF2-40B4-BE49-F238E27FC236}">
                <a16:creationId xmlns:a16="http://schemas.microsoft.com/office/drawing/2014/main" id="{CC30E331-7AE8-9205-44D6-7EA5A0D27913}"/>
              </a:ext>
            </a:extLst>
          </p:cNvPr>
          <p:cNvGrpSpPr/>
          <p:nvPr/>
        </p:nvGrpSpPr>
        <p:grpSpPr>
          <a:xfrm>
            <a:off x="2358715" y="2651627"/>
            <a:ext cx="4648603" cy="871643"/>
            <a:chOff x="2358715" y="2651627"/>
            <a:chExt cx="4648603" cy="871643"/>
          </a:xfrm>
        </p:grpSpPr>
        <p:sp>
          <p:nvSpPr>
            <p:cNvPr id="6" name="Rectangle 5">
              <a:extLst>
                <a:ext uri="{FF2B5EF4-FFF2-40B4-BE49-F238E27FC236}">
                  <a16:creationId xmlns:a16="http://schemas.microsoft.com/office/drawing/2014/main" id="{352E1BC1-CC1C-67B7-6DBF-054DE125A0FE}"/>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TextBox 6">
              <a:extLst>
                <a:ext uri="{FF2B5EF4-FFF2-40B4-BE49-F238E27FC236}">
                  <a16:creationId xmlns:a16="http://schemas.microsoft.com/office/drawing/2014/main" id="{CABC9128-C6A5-2841-8A02-C32D524F553A}"/>
                </a:ext>
              </a:extLst>
            </p:cNvPr>
            <p:cNvSpPr txBox="1"/>
            <p:nvPr/>
          </p:nvSpPr>
          <p:spPr>
            <a:xfrm>
              <a:off x="2637242" y="2935827"/>
              <a:ext cx="4085845" cy="369332"/>
            </a:xfrm>
            <a:prstGeom prst="rect">
              <a:avLst/>
            </a:prstGeom>
            <a:noFill/>
            <a:effectLst/>
          </p:spPr>
          <p:txBody>
            <a:bodyPr wrap="square" rtlCol="0">
              <a:spAutoFit/>
            </a:bodyPr>
            <a:lstStyle/>
            <a:p>
              <a:r>
                <a:rPr lang="es-ES" b="1" dirty="0">
                  <a:solidFill>
                    <a:schemeClr val="tx1">
                      <a:lumMod val="85000"/>
                      <a:lumOff val="15000"/>
                    </a:schemeClr>
                  </a:solidFill>
                  <a:latin typeface="Aptos" panose="020B0004020202020204" pitchFamily="34" charset="0"/>
                </a:rPr>
                <a:t>Secular (meses a algunos años)</a:t>
              </a:r>
            </a:p>
          </p:txBody>
        </p:sp>
      </p:grpSp>
      <p:pic>
        <p:nvPicPr>
          <p:cNvPr id="25" name="Imagen 24">
            <a:extLst>
              <a:ext uri="{FF2B5EF4-FFF2-40B4-BE49-F238E27FC236}">
                <a16:creationId xmlns:a16="http://schemas.microsoft.com/office/drawing/2014/main" id="{9D8489F5-B2BE-95EC-19E1-E267A54A7D8D}"/>
              </a:ext>
            </a:extLst>
          </p:cNvPr>
          <p:cNvPicPr>
            <a:picLocks noChangeAspect="1"/>
          </p:cNvPicPr>
          <p:nvPr/>
        </p:nvPicPr>
        <p:blipFill>
          <a:blip r:embed="rId5">
            <a:alphaModFix amt="6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048778">
            <a:off x="3970748" y="-1817088"/>
            <a:ext cx="10492175" cy="10492175"/>
          </a:xfrm>
          <a:prstGeom prst="rect">
            <a:avLst/>
          </a:prstGeom>
        </p:spPr>
      </p:pic>
      <p:sp>
        <p:nvSpPr>
          <p:cNvPr id="8" name="Rectangle: Rounded Corners 7">
            <a:extLst>
              <a:ext uri="{FF2B5EF4-FFF2-40B4-BE49-F238E27FC236}">
                <a16:creationId xmlns:a16="http://schemas.microsoft.com/office/drawing/2014/main" id="{53D68658-484F-C600-EA8B-7242FE3AF9C5}"/>
              </a:ext>
            </a:extLst>
          </p:cNvPr>
          <p:cNvSpPr/>
          <p:nvPr/>
        </p:nvSpPr>
        <p:spPr>
          <a:xfrm>
            <a:off x="4702629" y="654157"/>
            <a:ext cx="82241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3ADEB4F3-09D1-6B48-4527-6CEBFFD2D8BD}"/>
              </a:ext>
            </a:extLst>
          </p:cNvPr>
          <p:cNvPicPr>
            <a:picLocks noChangeAspect="1"/>
          </p:cNvPicPr>
          <p:nvPr/>
        </p:nvPicPr>
        <p:blipFill>
          <a:blip r:embed="rId7">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AD89C11-FA6C-92C8-8A1D-76AEFF600A3E}"/>
              </a:ext>
            </a:extLst>
          </p:cNvPr>
          <p:cNvSpPr txBox="1"/>
          <p:nvPr/>
        </p:nvSpPr>
        <p:spPr>
          <a:xfrm>
            <a:off x="4847771" y="793675"/>
            <a:ext cx="7344229"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Marcos temporales</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F28720A3-C8AA-F6EC-6A41-3B9586FE661A}"/>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989E35-59EA-E4EA-9FB2-54FB0DB36325}"/>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52BFDF0-7978-2202-7C46-15EE9A6F1834}"/>
              </a:ext>
            </a:extLst>
          </p:cNvPr>
          <p:cNvGrpSpPr/>
          <p:nvPr/>
        </p:nvGrpSpPr>
        <p:grpSpPr>
          <a:xfrm rot="10800000">
            <a:off x="5598933" y="2448477"/>
            <a:ext cx="4876800" cy="3755366"/>
            <a:chOff x="4700511" y="2448477"/>
            <a:chExt cx="4876800" cy="3755366"/>
          </a:xfrm>
        </p:grpSpPr>
        <p:sp>
          <p:nvSpPr>
            <p:cNvPr id="3" name="Rectángulo 2">
              <a:extLst>
                <a:ext uri="{FF2B5EF4-FFF2-40B4-BE49-F238E27FC236}">
                  <a16:creationId xmlns:a16="http://schemas.microsoft.com/office/drawing/2014/main" id="{665CD9AB-CB64-FED6-6420-9EEF2AFAA6E1}"/>
                </a:ext>
              </a:extLst>
            </p:cNvPr>
            <p:cNvSpPr/>
            <p:nvPr/>
          </p:nvSpPr>
          <p:spPr>
            <a:xfrm>
              <a:off x="5423339" y="5129049"/>
              <a:ext cx="3415861" cy="871644"/>
            </a:xfrm>
            <a:custGeom>
              <a:avLst/>
              <a:gdLst>
                <a:gd name="connsiteX0" fmla="*/ 0 w 2659117"/>
                <a:gd name="connsiteY0" fmla="*/ 0 h 861133"/>
                <a:gd name="connsiteX1" fmla="*/ 2659117 w 2659117"/>
                <a:gd name="connsiteY1" fmla="*/ 0 h 861133"/>
                <a:gd name="connsiteX2" fmla="*/ 2659117 w 2659117"/>
                <a:gd name="connsiteY2" fmla="*/ 861133 h 861133"/>
                <a:gd name="connsiteX3" fmla="*/ 0 w 2659117"/>
                <a:gd name="connsiteY3" fmla="*/ 861133 h 861133"/>
                <a:gd name="connsiteX4" fmla="*/ 0 w 2659117"/>
                <a:gd name="connsiteY4" fmla="*/ 0 h 861133"/>
                <a:gd name="connsiteX0" fmla="*/ 357351 w 3016468"/>
                <a:gd name="connsiteY0" fmla="*/ 0 h 871644"/>
                <a:gd name="connsiteX1" fmla="*/ 3016468 w 3016468"/>
                <a:gd name="connsiteY1" fmla="*/ 0 h 871644"/>
                <a:gd name="connsiteX2" fmla="*/ 3016468 w 3016468"/>
                <a:gd name="connsiteY2" fmla="*/ 861133 h 871644"/>
                <a:gd name="connsiteX3" fmla="*/ 0 w 3016468"/>
                <a:gd name="connsiteY3" fmla="*/ 871644 h 871644"/>
                <a:gd name="connsiteX4" fmla="*/ 357351 w 3016468"/>
                <a:gd name="connsiteY4" fmla="*/ 0 h 871644"/>
                <a:gd name="connsiteX0" fmla="*/ 357351 w 3415861"/>
                <a:gd name="connsiteY0" fmla="*/ 0 h 871644"/>
                <a:gd name="connsiteX1" fmla="*/ 3016468 w 3415861"/>
                <a:gd name="connsiteY1" fmla="*/ 0 h 871644"/>
                <a:gd name="connsiteX2" fmla="*/ 3415861 w 3415861"/>
                <a:gd name="connsiteY2" fmla="*/ 861133 h 871644"/>
                <a:gd name="connsiteX3" fmla="*/ 0 w 3415861"/>
                <a:gd name="connsiteY3" fmla="*/ 871644 h 871644"/>
                <a:gd name="connsiteX4" fmla="*/ 357351 w 3415861"/>
                <a:gd name="connsiteY4" fmla="*/ 0 h 87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5861" h="871644">
                  <a:moveTo>
                    <a:pt x="357351" y="0"/>
                  </a:moveTo>
                  <a:lnTo>
                    <a:pt x="3016468" y="0"/>
                  </a:lnTo>
                  <a:lnTo>
                    <a:pt x="3415861" y="861133"/>
                  </a:lnTo>
                  <a:lnTo>
                    <a:pt x="0" y="871644"/>
                  </a:lnTo>
                  <a:lnTo>
                    <a:pt x="357351" y="0"/>
                  </a:lnTo>
                  <a:close/>
                </a:path>
              </a:pathLst>
            </a:custGeom>
            <a:solidFill>
              <a:srgbClr val="7335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3">
              <a:extLst>
                <a:ext uri="{FF2B5EF4-FFF2-40B4-BE49-F238E27FC236}">
                  <a16:creationId xmlns:a16="http://schemas.microsoft.com/office/drawing/2014/main" id="{9C1343B4-5247-F892-266C-F14295E524BF}"/>
                </a:ext>
              </a:extLst>
            </p:cNvPr>
            <p:cNvSpPr/>
            <p:nvPr/>
          </p:nvSpPr>
          <p:spPr>
            <a:xfrm>
              <a:off x="6017918" y="3865967"/>
              <a:ext cx="2151008" cy="861140"/>
            </a:xfrm>
            <a:custGeom>
              <a:avLst/>
              <a:gdLst>
                <a:gd name="connsiteX0" fmla="*/ 0 w 2692440"/>
                <a:gd name="connsiteY0" fmla="*/ 0 h 819807"/>
                <a:gd name="connsiteX1" fmla="*/ 2692440 w 2692440"/>
                <a:gd name="connsiteY1" fmla="*/ 0 h 819807"/>
                <a:gd name="connsiteX2" fmla="*/ 2692440 w 2692440"/>
                <a:gd name="connsiteY2" fmla="*/ 819807 h 819807"/>
                <a:gd name="connsiteX3" fmla="*/ 0 w 2692440"/>
                <a:gd name="connsiteY3" fmla="*/ 819807 h 819807"/>
                <a:gd name="connsiteX4" fmla="*/ 0 w 2692440"/>
                <a:gd name="connsiteY4" fmla="*/ 0 h 819807"/>
                <a:gd name="connsiteX0" fmla="*/ 325821 w 3018261"/>
                <a:gd name="connsiteY0" fmla="*/ 0 h 830317"/>
                <a:gd name="connsiteX1" fmla="*/ 3018261 w 3018261"/>
                <a:gd name="connsiteY1" fmla="*/ 0 h 830317"/>
                <a:gd name="connsiteX2" fmla="*/ 3018261 w 3018261"/>
                <a:gd name="connsiteY2" fmla="*/ 819807 h 830317"/>
                <a:gd name="connsiteX3" fmla="*/ 0 w 3018261"/>
                <a:gd name="connsiteY3" fmla="*/ 830317 h 830317"/>
                <a:gd name="connsiteX4" fmla="*/ 325821 w 3018261"/>
                <a:gd name="connsiteY4" fmla="*/ 0 h 830317"/>
                <a:gd name="connsiteX0" fmla="*/ 325821 w 3354592"/>
                <a:gd name="connsiteY0" fmla="*/ 0 h 830317"/>
                <a:gd name="connsiteX1" fmla="*/ 3018261 w 3354592"/>
                <a:gd name="connsiteY1" fmla="*/ 0 h 830317"/>
                <a:gd name="connsiteX2" fmla="*/ 3354592 w 3354592"/>
                <a:gd name="connsiteY2" fmla="*/ 819807 h 830317"/>
                <a:gd name="connsiteX3" fmla="*/ 0 w 3354592"/>
                <a:gd name="connsiteY3" fmla="*/ 830317 h 830317"/>
                <a:gd name="connsiteX4" fmla="*/ 325821 w 3354592"/>
                <a:gd name="connsiteY4" fmla="*/ 0 h 830317"/>
                <a:gd name="connsiteX0" fmla="*/ 806512 w 3354592"/>
                <a:gd name="connsiteY0" fmla="*/ 0 h 840591"/>
                <a:gd name="connsiteX1" fmla="*/ 3018261 w 3354592"/>
                <a:gd name="connsiteY1" fmla="*/ 10274 h 840591"/>
                <a:gd name="connsiteX2" fmla="*/ 3354592 w 3354592"/>
                <a:gd name="connsiteY2" fmla="*/ 830081 h 840591"/>
                <a:gd name="connsiteX3" fmla="*/ 0 w 3354592"/>
                <a:gd name="connsiteY3" fmla="*/ 840591 h 840591"/>
                <a:gd name="connsiteX4" fmla="*/ 806512 w 3354592"/>
                <a:gd name="connsiteY4" fmla="*/ 0 h 840591"/>
                <a:gd name="connsiteX0" fmla="*/ 806512 w 3354592"/>
                <a:gd name="connsiteY0" fmla="*/ 30823 h 871414"/>
                <a:gd name="connsiteX1" fmla="*/ 2745869 w 3354592"/>
                <a:gd name="connsiteY1" fmla="*/ 0 h 871414"/>
                <a:gd name="connsiteX2" fmla="*/ 3354592 w 3354592"/>
                <a:gd name="connsiteY2" fmla="*/ 860904 h 871414"/>
                <a:gd name="connsiteX3" fmla="*/ 0 w 3354592"/>
                <a:gd name="connsiteY3" fmla="*/ 871414 h 871414"/>
                <a:gd name="connsiteX4" fmla="*/ 806512 w 3354592"/>
                <a:gd name="connsiteY4" fmla="*/ 30823 h 871414"/>
                <a:gd name="connsiteX0" fmla="*/ 806512 w 3354592"/>
                <a:gd name="connsiteY0" fmla="*/ 20549 h 861140"/>
                <a:gd name="connsiteX1" fmla="*/ 2793937 w 3354592"/>
                <a:gd name="connsiteY1" fmla="*/ 0 h 861140"/>
                <a:gd name="connsiteX2" fmla="*/ 3354592 w 3354592"/>
                <a:gd name="connsiteY2" fmla="*/ 850630 h 861140"/>
                <a:gd name="connsiteX3" fmla="*/ 0 w 3354592"/>
                <a:gd name="connsiteY3" fmla="*/ 861140 h 861140"/>
                <a:gd name="connsiteX4" fmla="*/ 806512 w 3354592"/>
                <a:gd name="connsiteY4" fmla="*/ 20549 h 861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592" h="861140">
                  <a:moveTo>
                    <a:pt x="806512" y="20549"/>
                  </a:moveTo>
                  <a:lnTo>
                    <a:pt x="2793937" y="0"/>
                  </a:lnTo>
                  <a:lnTo>
                    <a:pt x="3354592" y="850630"/>
                  </a:lnTo>
                  <a:lnTo>
                    <a:pt x="0" y="861140"/>
                  </a:lnTo>
                  <a:lnTo>
                    <a:pt x="806512" y="20549"/>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3">
              <a:extLst>
                <a:ext uri="{FF2B5EF4-FFF2-40B4-BE49-F238E27FC236}">
                  <a16:creationId xmlns:a16="http://schemas.microsoft.com/office/drawing/2014/main" id="{4B7DBEA0-5C4D-D5D8-25E5-D62FC5C8E75A}"/>
                </a:ext>
              </a:extLst>
            </p:cNvPr>
            <p:cNvSpPr/>
            <p:nvPr/>
          </p:nvSpPr>
          <p:spPr>
            <a:xfrm>
              <a:off x="6715274" y="2540377"/>
              <a:ext cx="866740" cy="1004977"/>
            </a:xfrm>
            <a:custGeom>
              <a:avLst/>
              <a:gdLst>
                <a:gd name="connsiteX0" fmla="*/ 0 w 2692440"/>
                <a:gd name="connsiteY0" fmla="*/ 0 h 819807"/>
                <a:gd name="connsiteX1" fmla="*/ 2692440 w 2692440"/>
                <a:gd name="connsiteY1" fmla="*/ 0 h 819807"/>
                <a:gd name="connsiteX2" fmla="*/ 2692440 w 2692440"/>
                <a:gd name="connsiteY2" fmla="*/ 819807 h 819807"/>
                <a:gd name="connsiteX3" fmla="*/ 0 w 2692440"/>
                <a:gd name="connsiteY3" fmla="*/ 819807 h 819807"/>
                <a:gd name="connsiteX4" fmla="*/ 0 w 2692440"/>
                <a:gd name="connsiteY4" fmla="*/ 0 h 819807"/>
                <a:gd name="connsiteX0" fmla="*/ 325821 w 3018261"/>
                <a:gd name="connsiteY0" fmla="*/ 0 h 830317"/>
                <a:gd name="connsiteX1" fmla="*/ 3018261 w 3018261"/>
                <a:gd name="connsiteY1" fmla="*/ 0 h 830317"/>
                <a:gd name="connsiteX2" fmla="*/ 3018261 w 3018261"/>
                <a:gd name="connsiteY2" fmla="*/ 819807 h 830317"/>
                <a:gd name="connsiteX3" fmla="*/ 0 w 3018261"/>
                <a:gd name="connsiteY3" fmla="*/ 830317 h 830317"/>
                <a:gd name="connsiteX4" fmla="*/ 325821 w 3018261"/>
                <a:gd name="connsiteY4" fmla="*/ 0 h 830317"/>
                <a:gd name="connsiteX0" fmla="*/ 325821 w 3354592"/>
                <a:gd name="connsiteY0" fmla="*/ 0 h 830317"/>
                <a:gd name="connsiteX1" fmla="*/ 3018261 w 3354592"/>
                <a:gd name="connsiteY1" fmla="*/ 0 h 830317"/>
                <a:gd name="connsiteX2" fmla="*/ 3354592 w 3354592"/>
                <a:gd name="connsiteY2" fmla="*/ 819807 h 830317"/>
                <a:gd name="connsiteX3" fmla="*/ 0 w 3354592"/>
                <a:gd name="connsiteY3" fmla="*/ 830317 h 830317"/>
                <a:gd name="connsiteX4" fmla="*/ 325821 w 3354592"/>
                <a:gd name="connsiteY4" fmla="*/ 0 h 830317"/>
                <a:gd name="connsiteX0" fmla="*/ 806512 w 3354592"/>
                <a:gd name="connsiteY0" fmla="*/ 0 h 840591"/>
                <a:gd name="connsiteX1" fmla="*/ 3018261 w 3354592"/>
                <a:gd name="connsiteY1" fmla="*/ 10274 h 840591"/>
                <a:gd name="connsiteX2" fmla="*/ 3354592 w 3354592"/>
                <a:gd name="connsiteY2" fmla="*/ 830081 h 840591"/>
                <a:gd name="connsiteX3" fmla="*/ 0 w 3354592"/>
                <a:gd name="connsiteY3" fmla="*/ 840591 h 840591"/>
                <a:gd name="connsiteX4" fmla="*/ 806512 w 3354592"/>
                <a:gd name="connsiteY4" fmla="*/ 0 h 840591"/>
                <a:gd name="connsiteX0" fmla="*/ 806512 w 3354592"/>
                <a:gd name="connsiteY0" fmla="*/ 30823 h 871414"/>
                <a:gd name="connsiteX1" fmla="*/ 2745869 w 3354592"/>
                <a:gd name="connsiteY1" fmla="*/ 0 h 871414"/>
                <a:gd name="connsiteX2" fmla="*/ 3354592 w 3354592"/>
                <a:gd name="connsiteY2" fmla="*/ 860904 h 871414"/>
                <a:gd name="connsiteX3" fmla="*/ 0 w 3354592"/>
                <a:gd name="connsiteY3" fmla="*/ 871414 h 871414"/>
                <a:gd name="connsiteX4" fmla="*/ 806512 w 3354592"/>
                <a:gd name="connsiteY4" fmla="*/ 30823 h 871414"/>
                <a:gd name="connsiteX0" fmla="*/ 806512 w 3354592"/>
                <a:gd name="connsiteY0" fmla="*/ 20549 h 861140"/>
                <a:gd name="connsiteX1" fmla="*/ 2793937 w 3354592"/>
                <a:gd name="connsiteY1" fmla="*/ 0 h 861140"/>
                <a:gd name="connsiteX2" fmla="*/ 3354592 w 3354592"/>
                <a:gd name="connsiteY2" fmla="*/ 850630 h 861140"/>
                <a:gd name="connsiteX3" fmla="*/ 0 w 3354592"/>
                <a:gd name="connsiteY3" fmla="*/ 861140 h 861140"/>
                <a:gd name="connsiteX4" fmla="*/ 806512 w 3354592"/>
                <a:gd name="connsiteY4" fmla="*/ 20549 h 861140"/>
                <a:gd name="connsiteX0" fmla="*/ 1607662 w 3354592"/>
                <a:gd name="connsiteY0" fmla="*/ 0 h 1035800"/>
                <a:gd name="connsiteX1" fmla="*/ 2793937 w 3354592"/>
                <a:gd name="connsiteY1" fmla="*/ 174660 h 1035800"/>
                <a:gd name="connsiteX2" fmla="*/ 3354592 w 3354592"/>
                <a:gd name="connsiteY2" fmla="*/ 1025290 h 1035800"/>
                <a:gd name="connsiteX3" fmla="*/ 0 w 3354592"/>
                <a:gd name="connsiteY3" fmla="*/ 1035800 h 1035800"/>
                <a:gd name="connsiteX4" fmla="*/ 1607662 w 3354592"/>
                <a:gd name="connsiteY4" fmla="*/ 0 h 1035800"/>
                <a:gd name="connsiteX0" fmla="*/ 1607662 w 3354592"/>
                <a:gd name="connsiteY0" fmla="*/ 0 h 1035800"/>
                <a:gd name="connsiteX1" fmla="*/ 1752443 w 3354592"/>
                <a:gd name="connsiteY1" fmla="*/ 10274 h 1035800"/>
                <a:gd name="connsiteX2" fmla="*/ 3354592 w 3354592"/>
                <a:gd name="connsiteY2" fmla="*/ 1025290 h 1035800"/>
                <a:gd name="connsiteX3" fmla="*/ 0 w 3354592"/>
                <a:gd name="connsiteY3" fmla="*/ 1035800 h 1035800"/>
                <a:gd name="connsiteX4" fmla="*/ 1607662 w 3354592"/>
                <a:gd name="connsiteY4" fmla="*/ 0 h 1035800"/>
                <a:gd name="connsiteX0" fmla="*/ 614237 w 2361167"/>
                <a:gd name="connsiteY0" fmla="*/ 0 h 1025290"/>
                <a:gd name="connsiteX1" fmla="*/ 759018 w 2361167"/>
                <a:gd name="connsiteY1" fmla="*/ 10274 h 1025290"/>
                <a:gd name="connsiteX2" fmla="*/ 2361167 w 2361167"/>
                <a:gd name="connsiteY2" fmla="*/ 1025290 h 1025290"/>
                <a:gd name="connsiteX3" fmla="*/ 0 w 2361167"/>
                <a:gd name="connsiteY3" fmla="*/ 1004977 h 1025290"/>
                <a:gd name="connsiteX4" fmla="*/ 614237 w 2361167"/>
                <a:gd name="connsiteY4" fmla="*/ 0 h 1025290"/>
                <a:gd name="connsiteX0" fmla="*/ 614237 w 1351719"/>
                <a:gd name="connsiteY0" fmla="*/ 0 h 1004977"/>
                <a:gd name="connsiteX1" fmla="*/ 759018 w 1351719"/>
                <a:gd name="connsiteY1" fmla="*/ 10274 h 1004977"/>
                <a:gd name="connsiteX2" fmla="*/ 1351719 w 1351719"/>
                <a:gd name="connsiteY2" fmla="*/ 994467 h 1004977"/>
                <a:gd name="connsiteX3" fmla="*/ 0 w 1351719"/>
                <a:gd name="connsiteY3" fmla="*/ 1004977 h 1004977"/>
                <a:gd name="connsiteX4" fmla="*/ 614237 w 1351719"/>
                <a:gd name="connsiteY4" fmla="*/ 0 h 1004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19" h="1004977">
                  <a:moveTo>
                    <a:pt x="614237" y="0"/>
                  </a:moveTo>
                  <a:lnTo>
                    <a:pt x="759018" y="10274"/>
                  </a:lnTo>
                  <a:lnTo>
                    <a:pt x="1351719" y="994467"/>
                  </a:lnTo>
                  <a:lnTo>
                    <a:pt x="0" y="1004977"/>
                  </a:lnTo>
                  <a:lnTo>
                    <a:pt x="614237" y="0"/>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D60B033E-8C0C-5C84-D6EC-4039F44B2FD2}"/>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b="22995"/>
            <a:stretch/>
          </p:blipFill>
          <p:spPr>
            <a:xfrm>
              <a:off x="4700511" y="2448477"/>
              <a:ext cx="4876800" cy="3755366"/>
            </a:xfrm>
            <a:prstGeom prst="rect">
              <a:avLst/>
            </a:prstGeom>
          </p:spPr>
        </p:pic>
      </p:grpSp>
    </p:spTree>
    <p:extLst>
      <p:ext uri="{BB962C8B-B14F-4D97-AF65-F5344CB8AC3E}">
        <p14:creationId xmlns:p14="http://schemas.microsoft.com/office/powerpoint/2010/main" val="42938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485678">
            <a:off x="-1321626" y="1353457"/>
            <a:ext cx="5465569" cy="5465569"/>
          </a:xfrm>
          <a:prstGeom prst="rect">
            <a:avLst/>
          </a:prstGeom>
        </p:spPr>
      </p:pic>
      <p:sp>
        <p:nvSpPr>
          <p:cNvPr id="8" name="Rectangle: Rounded Corners 7">
            <a:extLst>
              <a:ext uri="{FF2B5EF4-FFF2-40B4-BE49-F238E27FC236}">
                <a16:creationId xmlns:a16="http://schemas.microsoft.com/office/drawing/2014/main" id="{68F2EE88-4065-6BAA-7F42-0C95E17D1477}"/>
              </a:ext>
            </a:extLst>
          </p:cNvPr>
          <p:cNvSpPr/>
          <p:nvPr/>
        </p:nvSpPr>
        <p:spPr>
          <a:xfrm>
            <a:off x="2603739" y="654157"/>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5">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2603738" y="793675"/>
            <a:ext cx="6984521"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Ganando el “Juego” de los perdedores</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1680276"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735075"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614607CA-2481-5A80-0D87-0673B2A0F073}"/>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7143597" y="-291395"/>
            <a:ext cx="5828878" cy="5828878"/>
          </a:xfrm>
          <a:prstGeom prst="rect">
            <a:avLst/>
          </a:prstGeom>
        </p:spPr>
      </p:pic>
      <p:grpSp>
        <p:nvGrpSpPr>
          <p:cNvPr id="5" name="Group 4">
            <a:extLst>
              <a:ext uri="{FF2B5EF4-FFF2-40B4-BE49-F238E27FC236}">
                <a16:creationId xmlns:a16="http://schemas.microsoft.com/office/drawing/2014/main" id="{35ECC743-282D-49A4-FB94-3D758DE68E9D}"/>
              </a:ext>
            </a:extLst>
          </p:cNvPr>
          <p:cNvGrpSpPr/>
          <p:nvPr/>
        </p:nvGrpSpPr>
        <p:grpSpPr>
          <a:xfrm>
            <a:off x="1874872" y="2318306"/>
            <a:ext cx="4796287" cy="3686035"/>
            <a:chOff x="1874872" y="2318306"/>
            <a:chExt cx="4796287" cy="3686035"/>
          </a:xfrm>
        </p:grpSpPr>
        <p:sp>
          <p:nvSpPr>
            <p:cNvPr id="4" name="TextBox 3">
              <a:extLst>
                <a:ext uri="{FF2B5EF4-FFF2-40B4-BE49-F238E27FC236}">
                  <a16:creationId xmlns:a16="http://schemas.microsoft.com/office/drawing/2014/main" id="{DF57CA65-510C-F612-0069-1BDC8E37E5D5}"/>
                </a:ext>
              </a:extLst>
            </p:cNvPr>
            <p:cNvSpPr txBox="1"/>
            <p:nvPr/>
          </p:nvSpPr>
          <p:spPr>
            <a:xfrm>
              <a:off x="1874872" y="5296455"/>
              <a:ext cx="4796287" cy="707886"/>
            </a:xfrm>
            <a:prstGeom prst="rect">
              <a:avLst/>
            </a:prstGeom>
            <a:noFill/>
          </p:spPr>
          <p:txBody>
            <a:bodyPr wrap="square" rtlCol="0">
              <a:spAutoFit/>
            </a:bodyPr>
            <a:lstStyle/>
            <a:p>
              <a:r>
                <a:rPr lang="es-MX" sz="2000" b="1" dirty="0">
                  <a:solidFill>
                    <a:schemeClr val="bg1"/>
                  </a:solidFill>
                  <a:latin typeface="Aptos" panose="020B0004020202020204" pitchFamily="34" charset="0"/>
                </a:rPr>
                <a:t>Profesional</a:t>
              </a:r>
            </a:p>
            <a:p>
              <a:endParaRPr lang="es-MX" sz="2000" b="1" dirty="0">
                <a:solidFill>
                  <a:schemeClr val="bg1"/>
                </a:solidFill>
                <a:latin typeface="Aptos" panose="020B0004020202020204" pitchFamily="34" charset="0"/>
              </a:endParaRPr>
            </a:p>
          </p:txBody>
        </p:sp>
        <p:pic>
          <p:nvPicPr>
            <p:cNvPr id="1026" name="Picture 2" descr="Why tennis isn't boring, in GIFs - Vox">
              <a:extLst>
                <a:ext uri="{FF2B5EF4-FFF2-40B4-BE49-F238E27FC236}">
                  <a16:creationId xmlns:a16="http://schemas.microsoft.com/office/drawing/2014/main" id="{452191A8-4F21-48D7-5B3F-5E59981E2D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418" y="2318306"/>
              <a:ext cx="3810000" cy="2876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F81645C-B82C-8C61-F5D0-7FD94DF17B4A}"/>
              </a:ext>
            </a:extLst>
          </p:cNvPr>
          <p:cNvGrpSpPr/>
          <p:nvPr/>
        </p:nvGrpSpPr>
        <p:grpSpPr>
          <a:xfrm>
            <a:off x="5882306" y="2767693"/>
            <a:ext cx="4796287" cy="3436150"/>
            <a:chOff x="5882306" y="2767693"/>
            <a:chExt cx="4796287" cy="3436150"/>
          </a:xfrm>
        </p:grpSpPr>
        <p:pic>
          <p:nvPicPr>
            <p:cNvPr id="1028" name="Picture 4" descr="Tennis Fail Nailed It GIF - Tennis Fail Nailed It Swing And Miss - Discover  &amp; Share GIFs">
              <a:extLst>
                <a:ext uri="{FF2B5EF4-FFF2-40B4-BE49-F238E27FC236}">
                  <a16:creationId xmlns:a16="http://schemas.microsoft.com/office/drawing/2014/main" id="{400F4C6D-C28A-A3CF-AD2C-BAE257F408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7203" y="3301106"/>
              <a:ext cx="3810000" cy="29027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B55220-92E9-FCE0-1249-8F6B81D88174}"/>
                </a:ext>
              </a:extLst>
            </p:cNvPr>
            <p:cNvSpPr txBox="1"/>
            <p:nvPr/>
          </p:nvSpPr>
          <p:spPr>
            <a:xfrm>
              <a:off x="5882306" y="2767693"/>
              <a:ext cx="4796287" cy="707886"/>
            </a:xfrm>
            <a:prstGeom prst="rect">
              <a:avLst/>
            </a:prstGeom>
            <a:noFill/>
          </p:spPr>
          <p:txBody>
            <a:bodyPr wrap="square" rtlCol="0">
              <a:spAutoFit/>
            </a:bodyPr>
            <a:lstStyle/>
            <a:p>
              <a:pPr algn="r"/>
              <a:r>
                <a:rPr lang="es-MX" sz="2000" b="1" dirty="0">
                  <a:solidFill>
                    <a:schemeClr val="bg1"/>
                  </a:solidFill>
                  <a:latin typeface="Aptos" panose="020B0004020202020204" pitchFamily="34" charset="0"/>
                </a:rPr>
                <a:t>Amateur</a:t>
              </a:r>
            </a:p>
            <a:p>
              <a:pPr algn="r"/>
              <a:endParaRPr lang="es-MX" sz="2000" b="1" dirty="0">
                <a:solidFill>
                  <a:schemeClr val="bg1"/>
                </a:solidFill>
                <a:latin typeface="Aptos" panose="020B0004020202020204" pitchFamily="34" charset="0"/>
              </a:endParaRPr>
            </a:p>
          </p:txBody>
        </p:sp>
      </p:grpSp>
      <p:sp>
        <p:nvSpPr>
          <p:cNvPr id="9" name="TextBox 8">
            <a:extLst>
              <a:ext uri="{FF2B5EF4-FFF2-40B4-BE49-F238E27FC236}">
                <a16:creationId xmlns:a16="http://schemas.microsoft.com/office/drawing/2014/main" id="{CBFE028B-3E2C-2FCE-C97A-E67AD47C90AA}"/>
              </a:ext>
            </a:extLst>
          </p:cNvPr>
          <p:cNvSpPr txBox="1"/>
          <p:nvPr/>
        </p:nvSpPr>
        <p:spPr>
          <a:xfrm>
            <a:off x="3490281" y="1481852"/>
            <a:ext cx="5211434" cy="923330"/>
          </a:xfrm>
          <a:prstGeom prst="rect">
            <a:avLst/>
          </a:prstGeom>
          <a:noFill/>
        </p:spPr>
        <p:txBody>
          <a:bodyPr wrap="square" rtlCol="0">
            <a:spAutoFit/>
          </a:bodyPr>
          <a:lstStyle/>
          <a:p>
            <a:pPr algn="ctr"/>
            <a:r>
              <a:rPr lang="en-US" sz="1400" dirty="0">
                <a:solidFill>
                  <a:schemeClr val="bg1"/>
                </a:solidFill>
                <a:latin typeface="Aptos" panose="020B0004020202020204" pitchFamily="34" charset="0"/>
              </a:rPr>
              <a:t>Winning the Loser's Game", Charles D. Ellis</a:t>
            </a:r>
          </a:p>
          <a:p>
            <a:pPr algn="ctr"/>
            <a:endParaRPr lang="es-MX" sz="2000" b="1" dirty="0">
              <a:solidFill>
                <a:schemeClr val="bg1"/>
              </a:solidFill>
              <a:latin typeface="Aptos" panose="020B0004020202020204" pitchFamily="34" charset="0"/>
            </a:endParaRPr>
          </a:p>
          <a:p>
            <a:pPr algn="ctr"/>
            <a:endParaRPr lang="es-MX" sz="2000" b="1" dirty="0">
              <a:solidFill>
                <a:schemeClr val="bg1"/>
              </a:solidFill>
              <a:latin typeface="Aptos" panose="020B0004020202020204" pitchFamily="34" charset="0"/>
            </a:endParaRPr>
          </a:p>
        </p:txBody>
      </p:sp>
    </p:spTree>
    <p:extLst>
      <p:ext uri="{BB962C8B-B14F-4D97-AF65-F5344CB8AC3E}">
        <p14:creationId xmlns:p14="http://schemas.microsoft.com/office/powerpoint/2010/main" val="97790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F2463-1584-1763-6B56-691D56148EA2}"/>
            </a:ext>
          </a:extLst>
        </p:cNvPr>
        <p:cNvGrpSpPr/>
        <p:nvPr/>
      </p:nvGrpSpPr>
      <p:grpSpPr>
        <a:xfrm>
          <a:off x="0" y="0"/>
          <a:ext cx="0" cy="0"/>
          <a:chOff x="0" y="0"/>
          <a:chExt cx="0" cy="0"/>
        </a:xfrm>
      </p:grpSpPr>
      <p:pic>
        <p:nvPicPr>
          <p:cNvPr id="2048" name="Imagen 2047">
            <a:extLst>
              <a:ext uri="{FF2B5EF4-FFF2-40B4-BE49-F238E27FC236}">
                <a16:creationId xmlns:a16="http://schemas.microsoft.com/office/drawing/2014/main" id="{2CE3663A-A6FB-32F4-EFED-18CBA8BA17F2}"/>
              </a:ext>
            </a:extLst>
          </p:cNvPr>
          <p:cNvPicPr>
            <a:picLocks noChangeAspect="1"/>
          </p:cNvPicPr>
          <p:nvPr/>
        </p:nvPicPr>
        <p:blipFill>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8679946">
            <a:off x="5751012" y="-702273"/>
            <a:ext cx="8317169" cy="8317169"/>
          </a:xfrm>
          <a:prstGeom prst="rect">
            <a:avLst/>
          </a:prstGeom>
        </p:spPr>
      </p:pic>
      <p:pic>
        <p:nvPicPr>
          <p:cNvPr id="62" name="Imagen 61">
            <a:extLst>
              <a:ext uri="{FF2B5EF4-FFF2-40B4-BE49-F238E27FC236}">
                <a16:creationId xmlns:a16="http://schemas.microsoft.com/office/drawing/2014/main" id="{6BDAB7E8-4996-168F-0AC7-DE21A4B2F1B7}"/>
              </a:ext>
            </a:extLst>
          </p:cNvPr>
          <p:cNvPicPr>
            <a:picLocks noChangeAspect="1"/>
          </p:cNvPicPr>
          <p:nvPr/>
        </p:nvPicPr>
        <p:blipFill>
          <a:blip r:embed="rId5">
            <a:alphaModFix amt="4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457588" y="1185866"/>
            <a:ext cx="6048375" cy="6048375"/>
          </a:xfrm>
          <a:prstGeom prst="rect">
            <a:avLst/>
          </a:prstGeom>
        </p:spPr>
      </p:pic>
      <p:sp>
        <p:nvSpPr>
          <p:cNvPr id="8" name="Rectangle: Rounded Corners 7">
            <a:extLst>
              <a:ext uri="{FF2B5EF4-FFF2-40B4-BE49-F238E27FC236}">
                <a16:creationId xmlns:a16="http://schemas.microsoft.com/office/drawing/2014/main" id="{6DB4EA6F-EEF7-D103-7A8C-D10A391B39EB}"/>
              </a:ext>
            </a:extLst>
          </p:cNvPr>
          <p:cNvSpPr/>
          <p:nvPr/>
        </p:nvSpPr>
        <p:spPr>
          <a:xfrm>
            <a:off x="-793631" y="657263"/>
            <a:ext cx="8255975"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2787DA85-9A3D-9C25-46C3-14602245973E}"/>
              </a:ext>
            </a:extLst>
          </p:cNvPr>
          <p:cNvPicPr>
            <a:picLocks noChangeAspect="1"/>
          </p:cNvPicPr>
          <p:nvPr/>
        </p:nvPicPr>
        <p:blipFill>
          <a:blip r:embed="rId7">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799A29BE-6115-17DF-9452-ACDE28496F9B}"/>
              </a:ext>
            </a:extLst>
          </p:cNvPr>
          <p:cNvSpPr txBox="1"/>
          <p:nvPr/>
        </p:nvSpPr>
        <p:spPr>
          <a:xfrm>
            <a:off x="278878" y="823097"/>
            <a:ext cx="7199586" cy="461665"/>
          </a:xfrm>
          <a:prstGeom prst="rect">
            <a:avLst/>
          </a:prstGeom>
          <a:noFill/>
        </p:spPr>
        <p:txBody>
          <a:bodyPr wrap="square" rtlCol="0">
            <a:spAutoFit/>
          </a:bodyPr>
          <a:lstStyle/>
          <a:p>
            <a:r>
              <a:rPr lang="es-ES" sz="2400" b="1" dirty="0">
                <a:solidFill>
                  <a:schemeClr val="tx1">
                    <a:lumMod val="85000"/>
                    <a:lumOff val="15000"/>
                  </a:schemeClr>
                </a:solidFill>
                <a:latin typeface="Aptos" panose="020B0004020202020204" pitchFamily="34" charset="0"/>
              </a:rPr>
              <a:t>Indicadores Clave para Medir las Tendencias</a:t>
            </a:r>
            <a:endParaRPr lang="es-CO" sz="24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0EAC3A57-EF86-3329-A399-81BBD03F6E22}"/>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509145E-4569-A18D-D4A4-B0762CCE20C1}"/>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2139007-C372-8E7A-4898-E43F9CED3BF3}"/>
              </a:ext>
            </a:extLst>
          </p:cNvPr>
          <p:cNvSpPr txBox="1"/>
          <p:nvPr/>
        </p:nvSpPr>
        <p:spPr>
          <a:xfrm>
            <a:off x="992507" y="2625003"/>
            <a:ext cx="4683697" cy="3477875"/>
          </a:xfrm>
          <a:prstGeom prst="rect">
            <a:avLst/>
          </a:prstGeom>
          <a:noFill/>
          <a:ln>
            <a:noFill/>
          </a:ln>
        </p:spPr>
        <p:txBody>
          <a:bodyPr wrap="square" rtlCol="0">
            <a:spAutoFit/>
          </a:bodyPr>
          <a:lstStyle/>
          <a:p>
            <a:pPr>
              <a:buClr>
                <a:srgbClr val="FFC002"/>
              </a:buClr>
            </a:pPr>
            <a:r>
              <a:rPr lang="es-ES" sz="2000" dirty="0">
                <a:solidFill>
                  <a:schemeClr val="bg1"/>
                </a:solidFill>
                <a:latin typeface="Aptos" panose="020B0004020202020204" pitchFamily="34" charset="0"/>
              </a:rPr>
              <a:t>Indicadores Rezagados: Datos Duros del Pasado</a:t>
            </a:r>
          </a:p>
          <a:p>
            <a:pPr>
              <a:buClr>
                <a:srgbClr val="FFC002"/>
              </a:buClr>
            </a:pPr>
            <a:endParaRPr lang="es-ES" sz="2000" dirty="0">
              <a:solidFill>
                <a:schemeClr val="bg1"/>
              </a:solidFill>
              <a:latin typeface="Aptos" panose="020B0004020202020204" pitchFamily="34" charset="0"/>
            </a:endParaRPr>
          </a:p>
          <a:p>
            <a:pPr>
              <a:buClr>
                <a:srgbClr val="FFC002"/>
              </a:buClr>
            </a:pPr>
            <a:r>
              <a:rPr lang="es-ES" sz="2000" dirty="0">
                <a:solidFill>
                  <a:schemeClr val="bg1"/>
                </a:solidFill>
                <a:latin typeface="Aptos" panose="020B0004020202020204" pitchFamily="34" charset="0"/>
              </a:rPr>
              <a:t>Se ven como confirmación de un patrón que está en curso.</a:t>
            </a:r>
          </a:p>
          <a:p>
            <a:pPr>
              <a:buClr>
                <a:srgbClr val="FFC002"/>
              </a:buClr>
            </a:pPr>
            <a:endParaRPr lang="es-ES" sz="2000" dirty="0">
              <a:solidFill>
                <a:schemeClr val="bg1"/>
              </a:solidFill>
              <a:latin typeface="Aptos" panose="020B0004020202020204" pitchFamily="34" charset="0"/>
            </a:endParaRPr>
          </a:p>
          <a:p>
            <a:pPr>
              <a:buClr>
                <a:srgbClr val="FFC002"/>
              </a:buClr>
            </a:pPr>
            <a:r>
              <a:rPr lang="es-ES" sz="2000" dirty="0">
                <a:solidFill>
                  <a:schemeClr val="bg1"/>
                </a:solidFill>
                <a:latin typeface="Aptos" panose="020B0004020202020204" pitchFamily="34" charset="0"/>
              </a:rPr>
              <a:t>Ejemplos de Indicadores rezagados</a:t>
            </a:r>
          </a:p>
          <a:p>
            <a:pPr>
              <a:buClr>
                <a:srgbClr val="FFC002"/>
              </a:buClr>
            </a:pPr>
            <a:endParaRPr lang="es-ES" sz="2000" dirty="0">
              <a:solidFill>
                <a:schemeClr val="bg1"/>
              </a:solidFill>
              <a:latin typeface="Aptos" panose="020B0004020202020204" pitchFamily="34" charset="0"/>
            </a:endParaRPr>
          </a:p>
          <a:p>
            <a:pPr marL="285750" indent="-285750">
              <a:buClr>
                <a:srgbClr val="FFC002"/>
              </a:buClr>
              <a:buFont typeface="Arial" panose="020B0604020202020204" pitchFamily="34" charset="0"/>
              <a:buChar char="•"/>
            </a:pPr>
            <a:r>
              <a:rPr lang="es-ES" sz="2000" dirty="0">
                <a:solidFill>
                  <a:schemeClr val="bg1"/>
                </a:solidFill>
                <a:latin typeface="Aptos" panose="020B0004020202020204" pitchFamily="34" charset="0"/>
              </a:rPr>
              <a:t>"Producto Interno Bruto (PIB)"</a:t>
            </a:r>
          </a:p>
          <a:p>
            <a:pPr marL="285750" indent="-285750">
              <a:buClr>
                <a:srgbClr val="FFC002"/>
              </a:buClr>
              <a:buFont typeface="Arial" panose="020B0604020202020204" pitchFamily="34" charset="0"/>
              <a:buChar char="•"/>
            </a:pPr>
            <a:r>
              <a:rPr lang="es-ES" sz="2000" dirty="0">
                <a:solidFill>
                  <a:schemeClr val="bg1"/>
                </a:solidFill>
                <a:latin typeface="Aptos" panose="020B0004020202020204" pitchFamily="34" charset="0"/>
              </a:rPr>
              <a:t>"Inflación"</a:t>
            </a:r>
          </a:p>
          <a:p>
            <a:pPr marL="285750" indent="-285750">
              <a:buClr>
                <a:srgbClr val="FFC002"/>
              </a:buClr>
              <a:buFont typeface="Arial" panose="020B0604020202020204" pitchFamily="34" charset="0"/>
              <a:buChar char="•"/>
            </a:pPr>
            <a:r>
              <a:rPr lang="es-ES" sz="2000" dirty="0">
                <a:solidFill>
                  <a:schemeClr val="bg1"/>
                </a:solidFill>
                <a:latin typeface="Aptos" panose="020B0004020202020204" pitchFamily="34" charset="0"/>
              </a:rPr>
              <a:t>"Empleo"</a:t>
            </a:r>
          </a:p>
        </p:txBody>
      </p:sp>
      <p:pic>
        <p:nvPicPr>
          <p:cNvPr id="2050" name="Picture 2" descr="Qué es la inflación? 💸">
            <a:extLst>
              <a:ext uri="{FF2B5EF4-FFF2-40B4-BE49-F238E27FC236}">
                <a16:creationId xmlns:a16="http://schemas.microsoft.com/office/drawing/2014/main" id="{8091D656-7DD7-C7CB-A637-8FBD0FA54B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3543" y="2545367"/>
            <a:ext cx="5003671" cy="3202349"/>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783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A9E53-15C6-C0AD-116A-51522893D41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B822CBB-579F-1ED2-8A7E-1528DBF7CA68}"/>
              </a:ext>
            </a:extLst>
          </p:cNvPr>
          <p:cNvPicPr>
            <a:picLocks noChangeAspect="1"/>
          </p:cNvPicPr>
          <p:nvPr/>
        </p:nvPicPr>
        <p:blipFill>
          <a:blip r:embed="rId3">
            <a:alphaModFix amt="7000"/>
          </a:blip>
          <a:stretch>
            <a:fillRect/>
          </a:stretch>
        </p:blipFill>
        <p:spPr>
          <a:xfrm rot="20330209">
            <a:off x="2216467" y="-2569038"/>
            <a:ext cx="10620460" cy="1062046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A90BDE3E-5031-F86F-2D5C-FEAE0D357349}"/>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7" name="TextBox 4">
            <a:extLst>
              <a:ext uri="{FF2B5EF4-FFF2-40B4-BE49-F238E27FC236}">
                <a16:creationId xmlns:a16="http://schemas.microsoft.com/office/drawing/2014/main" id="{F3206C87-2819-596C-9DCB-A391F1E32E82}"/>
              </a:ext>
            </a:extLst>
          </p:cNvPr>
          <p:cNvSpPr txBox="1"/>
          <p:nvPr/>
        </p:nvSpPr>
        <p:spPr>
          <a:xfrm>
            <a:off x="2231653" y="2618583"/>
            <a:ext cx="7728694" cy="3416320"/>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Los indicadores coincidentes ocurren en tiempo real y aclaran el estado de la economía.</a:t>
            </a:r>
          </a:p>
          <a:p>
            <a:pPr>
              <a:buClr>
                <a:srgbClr val="FFC002"/>
              </a:buClr>
            </a:pPr>
            <a:endParaRPr lang="es-ES" dirty="0">
              <a:solidFill>
                <a:schemeClr val="bg1"/>
              </a:solidFill>
              <a:latin typeface="Aptos" panose="020B0004020202020204" pitchFamily="34" charset="0"/>
            </a:endParaRPr>
          </a:p>
          <a:p>
            <a:pPr marL="342900" indent="-342900">
              <a:buClr>
                <a:srgbClr val="FFC002"/>
              </a:buClr>
              <a:buFont typeface="+mj-lt"/>
              <a:buAutoNum type="arabicPeriod"/>
            </a:pPr>
            <a:r>
              <a:rPr lang="es-ES" dirty="0">
                <a:solidFill>
                  <a:schemeClr val="bg1"/>
                </a:solidFill>
                <a:latin typeface="Aptos" panose="020B0004020202020204" pitchFamily="34" charset="0"/>
              </a:rPr>
              <a:t>Confianza Empresarial y del Consumidor: "Medición del sentimiento económico actual.“</a:t>
            </a:r>
          </a:p>
          <a:p>
            <a:pPr marL="342900" indent="-342900">
              <a:buClr>
                <a:srgbClr val="FFC002"/>
              </a:buClr>
              <a:buFont typeface="+mj-lt"/>
              <a:buAutoNum type="arabicPeriod"/>
            </a:pPr>
            <a:endParaRPr lang="es-ES" dirty="0">
              <a:solidFill>
                <a:schemeClr val="bg1"/>
              </a:solidFill>
              <a:latin typeface="Aptos" panose="020B0004020202020204" pitchFamily="34" charset="0"/>
            </a:endParaRPr>
          </a:p>
          <a:p>
            <a:pPr marL="342900" indent="-342900">
              <a:buClr>
                <a:srgbClr val="FFC002"/>
              </a:buClr>
              <a:buFont typeface="+mj-lt"/>
              <a:buAutoNum type="arabicPeriod"/>
            </a:pPr>
            <a:r>
              <a:rPr lang="es-ES" dirty="0">
                <a:solidFill>
                  <a:schemeClr val="bg1"/>
                </a:solidFill>
                <a:latin typeface="Aptos" panose="020B0004020202020204" pitchFamily="34" charset="0"/>
              </a:rPr>
              <a:t>PMI de Manufactura: "Instantánea detallada del sector manufacturero, predictor sólido del crecimiento."</a:t>
            </a:r>
          </a:p>
          <a:p>
            <a:pPr marL="800100" lvl="1" indent="-342900">
              <a:buClr>
                <a:srgbClr val="FFC002"/>
              </a:buClr>
              <a:buFont typeface="Arial" panose="020B0604020202020204" pitchFamily="34" charset="0"/>
              <a:buChar char="•"/>
            </a:pPr>
            <a:r>
              <a:rPr lang="es-ES" dirty="0">
                <a:solidFill>
                  <a:schemeClr val="bg1"/>
                </a:solidFill>
                <a:latin typeface="Aptos" panose="020B0004020202020204" pitchFamily="34" charset="0"/>
              </a:rPr>
              <a:t>Ejemplo EE. UU.: "ISM </a:t>
            </a:r>
            <a:r>
              <a:rPr lang="es-ES" dirty="0" err="1">
                <a:solidFill>
                  <a:schemeClr val="bg1"/>
                </a:solidFill>
                <a:latin typeface="Aptos" panose="020B0004020202020204" pitchFamily="34" charset="0"/>
              </a:rPr>
              <a:t>Manufacturing</a:t>
            </a:r>
            <a:r>
              <a:rPr lang="es-ES" dirty="0">
                <a:solidFill>
                  <a:schemeClr val="bg1"/>
                </a:solidFill>
                <a:latin typeface="Aptos" panose="020B0004020202020204" pitchFamily="34" charset="0"/>
              </a:rPr>
              <a:t> PMI es la referencia.“</a:t>
            </a:r>
          </a:p>
          <a:p>
            <a:pPr marL="800100" lvl="1" indent="-342900">
              <a:buClr>
                <a:srgbClr val="FFC002"/>
              </a:buClr>
              <a:buFont typeface="Arial" panose="020B0604020202020204" pitchFamily="34" charset="0"/>
              <a:buChar char="•"/>
            </a:pPr>
            <a:endParaRPr lang="es-ES" dirty="0">
              <a:solidFill>
                <a:schemeClr val="bg1"/>
              </a:solidFill>
              <a:latin typeface="Aptos" panose="020B0004020202020204" pitchFamily="34" charset="0"/>
            </a:endParaRPr>
          </a:p>
          <a:p>
            <a:pPr marL="342900" indent="-342900">
              <a:buClr>
                <a:srgbClr val="FFC002"/>
              </a:buClr>
              <a:buFont typeface="+mj-lt"/>
              <a:buAutoNum type="arabicPeriod"/>
            </a:pPr>
            <a:r>
              <a:rPr lang="es-ES" dirty="0">
                <a:solidFill>
                  <a:schemeClr val="bg1"/>
                </a:solidFill>
                <a:latin typeface="Aptos" panose="020B0004020202020204" pitchFamily="34" charset="0"/>
              </a:rPr>
              <a:t>Indicadores de Consumo: "Revelan el comportamiento del consumidor."</a:t>
            </a:r>
          </a:p>
          <a:p>
            <a:pPr marL="800100" lvl="1" indent="-342900">
              <a:buClr>
                <a:srgbClr val="FFC002"/>
              </a:buClr>
              <a:buFont typeface="Arial" panose="020B0604020202020204" pitchFamily="34" charset="0"/>
              <a:buChar char="•"/>
            </a:pPr>
            <a:r>
              <a:rPr lang="es-ES" dirty="0">
                <a:solidFill>
                  <a:schemeClr val="bg1"/>
                </a:solidFill>
                <a:latin typeface="Aptos" panose="020B0004020202020204" pitchFamily="34" charset="0"/>
              </a:rPr>
              <a:t>Ejemplos: "Ventas minoristas, Gastos personales."</a:t>
            </a:r>
          </a:p>
        </p:txBody>
      </p:sp>
      <p:sp>
        <p:nvSpPr>
          <p:cNvPr id="3" name="Rectangle: Rounded Corners 7">
            <a:extLst>
              <a:ext uri="{FF2B5EF4-FFF2-40B4-BE49-F238E27FC236}">
                <a16:creationId xmlns:a16="http://schemas.microsoft.com/office/drawing/2014/main" id="{69267609-C09C-1F25-5070-E7706FE96D20}"/>
              </a:ext>
            </a:extLst>
          </p:cNvPr>
          <p:cNvSpPr/>
          <p:nvPr/>
        </p:nvSpPr>
        <p:spPr>
          <a:xfrm>
            <a:off x="-793631" y="657263"/>
            <a:ext cx="8255975"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1">
            <a:extLst>
              <a:ext uri="{FF2B5EF4-FFF2-40B4-BE49-F238E27FC236}">
                <a16:creationId xmlns:a16="http://schemas.microsoft.com/office/drawing/2014/main" id="{89BED6F3-41E5-F438-3E46-22860A74DE2A}"/>
              </a:ext>
            </a:extLst>
          </p:cNvPr>
          <p:cNvSpPr txBox="1"/>
          <p:nvPr/>
        </p:nvSpPr>
        <p:spPr>
          <a:xfrm>
            <a:off x="278878" y="823097"/>
            <a:ext cx="7199586" cy="461665"/>
          </a:xfrm>
          <a:prstGeom prst="rect">
            <a:avLst/>
          </a:prstGeom>
          <a:noFill/>
        </p:spPr>
        <p:txBody>
          <a:bodyPr wrap="square" rtlCol="0">
            <a:spAutoFit/>
          </a:bodyPr>
          <a:lstStyle/>
          <a:p>
            <a:r>
              <a:rPr lang="es-ES" sz="2400" b="1" dirty="0">
                <a:solidFill>
                  <a:schemeClr val="tx1">
                    <a:lumMod val="85000"/>
                    <a:lumOff val="15000"/>
                  </a:schemeClr>
                </a:solidFill>
                <a:latin typeface="Aptos" panose="020B0004020202020204" pitchFamily="34" charset="0"/>
              </a:rPr>
              <a:t>Indicadores Clave para Medir las Tendencias</a:t>
            </a:r>
            <a:endParaRPr lang="es-CO" sz="2400" b="1" dirty="0">
              <a:solidFill>
                <a:schemeClr val="tx1">
                  <a:lumMod val="85000"/>
                  <a:lumOff val="15000"/>
                </a:schemeClr>
              </a:solidFill>
              <a:latin typeface="Aptos" panose="020B0004020202020204" pitchFamily="34" charset="0"/>
            </a:endParaRPr>
          </a:p>
        </p:txBody>
      </p:sp>
      <p:cxnSp>
        <p:nvCxnSpPr>
          <p:cNvPr id="9" name="Straight Connector 10">
            <a:extLst>
              <a:ext uri="{FF2B5EF4-FFF2-40B4-BE49-F238E27FC236}">
                <a16:creationId xmlns:a16="http://schemas.microsoft.com/office/drawing/2014/main" id="{17C35772-1E55-369A-DBFD-459F91089FA0}"/>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92021623-267B-A245-A501-F38CE37C6775}"/>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28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BF53B-92B2-D999-A466-ABF465539603}"/>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097A8E2-07D0-4454-186C-D5D7B2100E11}"/>
              </a:ext>
            </a:extLst>
          </p:cNvPr>
          <p:cNvPicPr>
            <a:picLocks noChangeAspect="1"/>
          </p:cNvPicPr>
          <p:nvPr/>
        </p:nvPicPr>
        <p:blipFill>
          <a:blip r:embed="rId3">
            <a:alphaModFix amt="7000"/>
          </a:blip>
          <a:stretch>
            <a:fillRect/>
          </a:stretch>
        </p:blipFill>
        <p:spPr>
          <a:xfrm rot="20330209">
            <a:off x="2216467" y="-2569038"/>
            <a:ext cx="10620460" cy="1062046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A362D543-1A35-5D20-2C3E-145A2B9736BB}"/>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7" name="TextBox 4">
            <a:extLst>
              <a:ext uri="{FF2B5EF4-FFF2-40B4-BE49-F238E27FC236}">
                <a16:creationId xmlns:a16="http://schemas.microsoft.com/office/drawing/2014/main" id="{43B88298-9F58-8790-906C-9B8DC5C9E07E}"/>
              </a:ext>
            </a:extLst>
          </p:cNvPr>
          <p:cNvSpPr txBox="1"/>
          <p:nvPr/>
        </p:nvSpPr>
        <p:spPr>
          <a:xfrm>
            <a:off x="735075" y="2455983"/>
            <a:ext cx="5049276" cy="3693319"/>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Los Indicadores Líderes: contienen información sobre la actividad económica futura</a:t>
            </a:r>
          </a:p>
          <a:p>
            <a:pPr>
              <a:buClr>
                <a:srgbClr val="FFC002"/>
              </a:buClr>
            </a:pPr>
            <a:endParaRPr lang="es-ES" dirty="0">
              <a:solidFill>
                <a:schemeClr val="bg1"/>
              </a:solidFill>
              <a:latin typeface="Aptos" panose="020B0004020202020204" pitchFamily="34" charset="0"/>
            </a:endParaRPr>
          </a:p>
          <a:p>
            <a:pPr>
              <a:buClr>
                <a:srgbClr val="FFC002"/>
              </a:buClr>
            </a:pPr>
            <a:r>
              <a:rPr lang="es-ES" dirty="0">
                <a:solidFill>
                  <a:schemeClr val="bg1"/>
                </a:solidFill>
                <a:latin typeface="Aptos" panose="020B0004020202020204" pitchFamily="34" charset="0"/>
              </a:rPr>
              <a:t>Curva de Rendimiento: "Diferencia entre tasas de interés de bonos a largo y corto plazo. </a:t>
            </a:r>
          </a:p>
          <a:p>
            <a:pPr>
              <a:buClr>
                <a:srgbClr val="FFC002"/>
              </a:buClr>
            </a:pPr>
            <a:endParaRPr lang="es-ES" dirty="0">
              <a:solidFill>
                <a:schemeClr val="bg1"/>
              </a:solidFill>
              <a:latin typeface="Aptos" panose="020B0004020202020204" pitchFamily="34" charset="0"/>
            </a:endParaRPr>
          </a:p>
          <a:p>
            <a:pPr>
              <a:buClr>
                <a:srgbClr val="FFC002"/>
              </a:buClr>
            </a:pPr>
            <a:r>
              <a:rPr lang="es-ES" dirty="0">
                <a:solidFill>
                  <a:schemeClr val="bg1"/>
                </a:solidFill>
                <a:latin typeface="Aptos" panose="020B0004020202020204" pitchFamily="34" charset="0"/>
              </a:rPr>
              <a:t>Liquidez y Crédito: "Crecimiento o reducción del dinero en circulación, líder en cambios en activos financieros en 6-12 meses."</a:t>
            </a:r>
          </a:p>
          <a:p>
            <a:pPr>
              <a:buClr>
                <a:srgbClr val="FFC002"/>
              </a:buClr>
            </a:pPr>
            <a:endParaRPr lang="es-ES" dirty="0">
              <a:solidFill>
                <a:schemeClr val="bg1"/>
              </a:solidFill>
              <a:latin typeface="Aptos" panose="020B0004020202020204" pitchFamily="34" charset="0"/>
            </a:endParaRPr>
          </a:p>
          <a:p>
            <a:pPr>
              <a:buClr>
                <a:srgbClr val="FFC002"/>
              </a:buClr>
            </a:pPr>
            <a:r>
              <a:rPr lang="es-ES" dirty="0">
                <a:solidFill>
                  <a:schemeClr val="bg1"/>
                </a:solidFill>
                <a:latin typeface="Aptos" panose="020B0004020202020204" pitchFamily="34" charset="0"/>
              </a:rPr>
              <a:t>Solicitudes de Hipotecas: "Indicador líder del mercado inmobiliario y salud del sector bancario."</a:t>
            </a:r>
          </a:p>
        </p:txBody>
      </p:sp>
      <p:sp>
        <p:nvSpPr>
          <p:cNvPr id="3" name="Rectangle: Rounded Corners 7">
            <a:extLst>
              <a:ext uri="{FF2B5EF4-FFF2-40B4-BE49-F238E27FC236}">
                <a16:creationId xmlns:a16="http://schemas.microsoft.com/office/drawing/2014/main" id="{70B67833-7F2B-C9B8-145C-06C5642154AC}"/>
              </a:ext>
            </a:extLst>
          </p:cNvPr>
          <p:cNvSpPr/>
          <p:nvPr/>
        </p:nvSpPr>
        <p:spPr>
          <a:xfrm>
            <a:off x="-793631" y="657263"/>
            <a:ext cx="8255975"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1">
            <a:extLst>
              <a:ext uri="{FF2B5EF4-FFF2-40B4-BE49-F238E27FC236}">
                <a16:creationId xmlns:a16="http://schemas.microsoft.com/office/drawing/2014/main" id="{A92174E6-7EF2-ECBD-7EAD-BFB01C968B59}"/>
              </a:ext>
            </a:extLst>
          </p:cNvPr>
          <p:cNvSpPr txBox="1"/>
          <p:nvPr/>
        </p:nvSpPr>
        <p:spPr>
          <a:xfrm>
            <a:off x="278878" y="823097"/>
            <a:ext cx="7199586" cy="461665"/>
          </a:xfrm>
          <a:prstGeom prst="rect">
            <a:avLst/>
          </a:prstGeom>
          <a:noFill/>
        </p:spPr>
        <p:txBody>
          <a:bodyPr wrap="square" rtlCol="0">
            <a:spAutoFit/>
          </a:bodyPr>
          <a:lstStyle/>
          <a:p>
            <a:r>
              <a:rPr lang="es-ES" sz="2400" b="1" dirty="0">
                <a:solidFill>
                  <a:schemeClr val="tx1">
                    <a:lumMod val="85000"/>
                    <a:lumOff val="15000"/>
                  </a:schemeClr>
                </a:solidFill>
                <a:latin typeface="Aptos" panose="020B0004020202020204" pitchFamily="34" charset="0"/>
              </a:rPr>
              <a:t>Indicadores Clave para Medir las Tendencias</a:t>
            </a:r>
            <a:endParaRPr lang="es-CO" sz="2400" b="1" dirty="0">
              <a:solidFill>
                <a:schemeClr val="tx1">
                  <a:lumMod val="85000"/>
                  <a:lumOff val="15000"/>
                </a:schemeClr>
              </a:solidFill>
              <a:latin typeface="Aptos" panose="020B0004020202020204" pitchFamily="34" charset="0"/>
            </a:endParaRPr>
          </a:p>
        </p:txBody>
      </p:sp>
      <p:cxnSp>
        <p:nvCxnSpPr>
          <p:cNvPr id="9" name="Straight Connector 10">
            <a:extLst>
              <a:ext uri="{FF2B5EF4-FFF2-40B4-BE49-F238E27FC236}">
                <a16:creationId xmlns:a16="http://schemas.microsoft.com/office/drawing/2014/main" id="{15BB94CA-4611-BA8A-E2A5-8D7B97984460}"/>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42790EE5-2F5E-2EBD-2564-4CEAC273CE21}"/>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2" name="TextBox 4">
            <a:extLst>
              <a:ext uri="{FF2B5EF4-FFF2-40B4-BE49-F238E27FC236}">
                <a16:creationId xmlns:a16="http://schemas.microsoft.com/office/drawing/2014/main" id="{5F8C32CE-FF3B-6A45-6BF6-A4D9CF0020A8}"/>
              </a:ext>
            </a:extLst>
          </p:cNvPr>
          <p:cNvSpPr txBox="1"/>
          <p:nvPr/>
        </p:nvSpPr>
        <p:spPr>
          <a:xfrm>
            <a:off x="6702649" y="2455983"/>
            <a:ext cx="4578376" cy="3416320"/>
          </a:xfrm>
          <a:prstGeom prst="rect">
            <a:avLst/>
          </a:prstGeom>
          <a:noFill/>
          <a:ln>
            <a:noFill/>
          </a:ln>
        </p:spPr>
        <p:txBody>
          <a:bodyPr wrap="square" rtlCol="0">
            <a:spAutoFit/>
          </a:bodyPr>
          <a:lstStyle/>
          <a:p>
            <a:pPr>
              <a:buClr>
                <a:srgbClr val="FFC002"/>
              </a:buClr>
            </a:pPr>
            <a:r>
              <a:rPr lang="es-ES" dirty="0" err="1">
                <a:solidFill>
                  <a:schemeClr val="bg1"/>
                </a:solidFill>
                <a:latin typeface="Aptos" panose="020B0004020202020204" pitchFamily="34" charset="0"/>
              </a:rPr>
              <a:t>PMIs</a:t>
            </a:r>
            <a:r>
              <a:rPr lang="es-ES" dirty="0">
                <a:solidFill>
                  <a:schemeClr val="bg1"/>
                </a:solidFill>
                <a:latin typeface="Aptos" panose="020B0004020202020204" pitchFamily="34" charset="0"/>
              </a:rPr>
              <a:t> de Manufactura (componentes) - Mientras que la lectura principal del PMI suele ser un indicador coincidente, algunos de los componentes que conforman el índice (inventarios, nuevos pedidos, precios, empleo) ofrecen una mejor lectura de lo que está por venir.</a:t>
            </a:r>
          </a:p>
          <a:p>
            <a:pPr>
              <a:buClr>
                <a:srgbClr val="FFC002"/>
              </a:buClr>
            </a:pPr>
            <a:endParaRPr lang="es-ES" dirty="0">
              <a:solidFill>
                <a:schemeClr val="bg1"/>
              </a:solidFill>
              <a:latin typeface="Aptos" panose="020B0004020202020204" pitchFamily="34" charset="0"/>
            </a:endParaRPr>
          </a:p>
          <a:p>
            <a:pPr>
              <a:buClr>
                <a:srgbClr val="FFC002"/>
              </a:buClr>
            </a:pPr>
            <a:r>
              <a:rPr lang="es-ES" dirty="0">
                <a:solidFill>
                  <a:schemeClr val="bg1"/>
                </a:solidFill>
                <a:latin typeface="Aptos" panose="020B0004020202020204" pitchFamily="34" charset="0"/>
              </a:rPr>
              <a:t>Tasas de Natalidad y Esperanza de Vida: "Variables clave para prever demografía y también funcionan como indicadores líderes.</a:t>
            </a:r>
          </a:p>
        </p:txBody>
      </p:sp>
      <p:cxnSp>
        <p:nvCxnSpPr>
          <p:cNvPr id="8" name="Straight Connector 7">
            <a:extLst>
              <a:ext uri="{FF2B5EF4-FFF2-40B4-BE49-F238E27FC236}">
                <a16:creationId xmlns:a16="http://schemas.microsoft.com/office/drawing/2014/main" id="{B57271D1-F1F6-A031-08AD-DDF14552AA51}"/>
              </a:ext>
            </a:extLst>
          </p:cNvPr>
          <p:cNvCxnSpPr/>
          <p:nvPr/>
        </p:nvCxnSpPr>
        <p:spPr>
          <a:xfrm>
            <a:off x="6096000" y="1989826"/>
            <a:ext cx="0" cy="424605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611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72532-14BB-0A1B-611D-E9C2D89BC292}"/>
            </a:ext>
          </a:extLst>
        </p:cNvPr>
        <p:cNvGrpSpPr/>
        <p:nvPr/>
      </p:nvGrpSpPr>
      <p:grpSpPr>
        <a:xfrm>
          <a:off x="0" y="0"/>
          <a:ext cx="0" cy="0"/>
          <a:chOff x="0" y="0"/>
          <a:chExt cx="0" cy="0"/>
        </a:xfrm>
      </p:grpSpPr>
      <p:pic>
        <p:nvPicPr>
          <p:cNvPr id="17" name="Imagen 16">
            <a:extLst>
              <a:ext uri="{FF2B5EF4-FFF2-40B4-BE49-F238E27FC236}">
                <a16:creationId xmlns:a16="http://schemas.microsoft.com/office/drawing/2014/main" id="{E4E8CABE-71DE-00F9-B171-0E562C0DFCA7}"/>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6465356">
            <a:off x="4092367" y="-500208"/>
            <a:ext cx="9023180" cy="9023180"/>
          </a:xfrm>
          <a:prstGeom prst="rect">
            <a:avLst/>
          </a:prstGeom>
        </p:spPr>
      </p:pic>
      <p:pic>
        <p:nvPicPr>
          <p:cNvPr id="44" name="Imagen 43">
            <a:extLst>
              <a:ext uri="{FF2B5EF4-FFF2-40B4-BE49-F238E27FC236}">
                <a16:creationId xmlns:a16="http://schemas.microsoft.com/office/drawing/2014/main" id="{60603A46-0385-9868-6BCD-4394F3CED7D5}"/>
              </a:ext>
            </a:extLst>
          </p:cNvPr>
          <p:cNvPicPr>
            <a:picLocks noChangeAspect="1"/>
          </p:cNvPicPr>
          <p:nvPr/>
        </p:nvPicPr>
        <p:blipFill>
          <a:blip r:embed="rId5">
            <a:alphaModFix amt="4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0130091">
            <a:off x="-808837" y="-7666"/>
            <a:ext cx="6870434" cy="6870434"/>
          </a:xfrm>
          <a:prstGeom prst="rect">
            <a:avLst/>
          </a:prstGeom>
        </p:spPr>
      </p:pic>
      <p:sp>
        <p:nvSpPr>
          <p:cNvPr id="8" name="Rectangle: Rounded Corners 7">
            <a:extLst>
              <a:ext uri="{FF2B5EF4-FFF2-40B4-BE49-F238E27FC236}">
                <a16:creationId xmlns:a16="http://schemas.microsoft.com/office/drawing/2014/main" id="{226D4CC1-B3BA-9095-07F0-D5A6EA68BA41}"/>
              </a:ext>
            </a:extLst>
          </p:cNvPr>
          <p:cNvSpPr/>
          <p:nvPr/>
        </p:nvSpPr>
        <p:spPr>
          <a:xfrm>
            <a:off x="4702629" y="654157"/>
            <a:ext cx="82241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AA8CE042-AD2A-4A2B-5D0E-C8F20F759698}"/>
              </a:ext>
            </a:extLst>
          </p:cNvPr>
          <p:cNvPicPr>
            <a:picLocks noChangeAspect="1"/>
          </p:cNvPicPr>
          <p:nvPr/>
        </p:nvPicPr>
        <p:blipFill>
          <a:blip r:embed="rId7">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0774429C-060D-9083-6AC0-A469A6EE988B}"/>
              </a:ext>
            </a:extLst>
          </p:cNvPr>
          <p:cNvSpPr txBox="1"/>
          <p:nvPr/>
        </p:nvSpPr>
        <p:spPr>
          <a:xfrm>
            <a:off x="4847771" y="793675"/>
            <a:ext cx="7344229" cy="523220"/>
          </a:xfrm>
          <a:prstGeom prst="rect">
            <a:avLst/>
          </a:prstGeom>
          <a:noFill/>
        </p:spPr>
        <p:txBody>
          <a:bodyPr wrap="square" rtlCol="0">
            <a:spAutoFit/>
          </a:bodyPr>
          <a:lstStyle/>
          <a:p>
            <a:pPr algn="ctr"/>
            <a:r>
              <a:rPr lang="es-ES" sz="2800" b="1" dirty="0">
                <a:solidFill>
                  <a:schemeClr val="tx1">
                    <a:lumMod val="85000"/>
                    <a:lumOff val="15000"/>
                  </a:schemeClr>
                </a:solidFill>
                <a:latin typeface="Aptos" panose="020B0004020202020204" pitchFamily="34" charset="0"/>
              </a:rPr>
              <a:t>Identificando tendencias en la práctica</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2091CC08-5DDD-740A-C234-FF5412A5689B}"/>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AB2556-4FFB-3ED0-57AD-8E1483FD457C}"/>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2E1CE3-65CE-4960-9937-8ADD3139E80B}"/>
              </a:ext>
            </a:extLst>
          </p:cNvPr>
          <p:cNvSpPr txBox="1"/>
          <p:nvPr/>
        </p:nvSpPr>
        <p:spPr>
          <a:xfrm>
            <a:off x="8919824" y="3572570"/>
            <a:ext cx="2690648" cy="1477328"/>
          </a:xfrm>
          <a:prstGeom prst="rect">
            <a:avLst/>
          </a:prstGeom>
          <a:noFill/>
          <a:effectLst/>
        </p:spPr>
        <p:txBody>
          <a:bodyPr wrap="square" rtlCol="0">
            <a:spAutoFit/>
          </a:bodyPr>
          <a:lstStyle/>
          <a:p>
            <a:r>
              <a:rPr lang="es-ES" dirty="0">
                <a:solidFill>
                  <a:schemeClr val="bg1"/>
                </a:solidFill>
                <a:latin typeface="Aptos" panose="020B0004020202020204" pitchFamily="34" charset="0"/>
              </a:rPr>
              <a:t>Secular</a:t>
            </a:r>
          </a:p>
          <a:p>
            <a:endParaRPr lang="es-ES" dirty="0">
              <a:solidFill>
                <a:schemeClr val="bg1"/>
              </a:solidFill>
              <a:latin typeface="Aptos" panose="020B0004020202020204" pitchFamily="34" charset="0"/>
            </a:endParaRPr>
          </a:p>
          <a:p>
            <a:r>
              <a:rPr lang="es-ES" dirty="0">
                <a:solidFill>
                  <a:schemeClr val="bg1"/>
                </a:solidFill>
                <a:latin typeface="Aptos" panose="020B0004020202020204" pitchFamily="34" charset="0"/>
              </a:rPr>
              <a:t>Cíclico</a:t>
            </a:r>
          </a:p>
          <a:p>
            <a:endParaRPr lang="es-ES" dirty="0">
              <a:solidFill>
                <a:schemeClr val="bg1"/>
              </a:solidFill>
              <a:latin typeface="Aptos" panose="020B0004020202020204" pitchFamily="34" charset="0"/>
            </a:endParaRPr>
          </a:p>
          <a:p>
            <a:r>
              <a:rPr lang="es-ES" dirty="0">
                <a:solidFill>
                  <a:schemeClr val="bg1"/>
                </a:solidFill>
                <a:latin typeface="Aptos" panose="020B0004020202020204" pitchFamily="34" charset="0"/>
              </a:rPr>
              <a:t>Táctico</a:t>
            </a:r>
          </a:p>
        </p:txBody>
      </p:sp>
      <p:grpSp>
        <p:nvGrpSpPr>
          <p:cNvPr id="6" name="Grupo 5">
            <a:extLst>
              <a:ext uri="{FF2B5EF4-FFF2-40B4-BE49-F238E27FC236}">
                <a16:creationId xmlns:a16="http://schemas.microsoft.com/office/drawing/2014/main" id="{A2033CAF-7FE3-F696-0564-D81B45498DAF}"/>
              </a:ext>
            </a:extLst>
          </p:cNvPr>
          <p:cNvGrpSpPr/>
          <p:nvPr/>
        </p:nvGrpSpPr>
        <p:grpSpPr>
          <a:xfrm>
            <a:off x="1248345" y="2887162"/>
            <a:ext cx="6878536" cy="2848144"/>
            <a:chOff x="1143241" y="2932769"/>
            <a:chExt cx="6878536" cy="2848144"/>
          </a:xfrm>
        </p:grpSpPr>
        <p:pic>
          <p:nvPicPr>
            <p:cNvPr id="4098" name="Picture 2" descr="Stock market sectors and the business cycle">
              <a:extLst>
                <a:ext uri="{FF2B5EF4-FFF2-40B4-BE49-F238E27FC236}">
                  <a16:creationId xmlns:a16="http://schemas.microsoft.com/office/drawing/2014/main" id="{5297287C-FB22-3D82-8D6A-6B3ED679A2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241" y="2932769"/>
              <a:ext cx="6878536" cy="2848144"/>
            </a:xfrm>
            <a:prstGeom prst="round2Diag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8044071D-37B9-F170-5B77-55A77EEAEAA5}"/>
                </a:ext>
              </a:extLst>
            </p:cNvPr>
            <p:cNvSpPr/>
            <p:nvPr/>
          </p:nvSpPr>
          <p:spPr>
            <a:xfrm>
              <a:off x="1282262" y="4698124"/>
              <a:ext cx="2690648" cy="987973"/>
            </a:xfrm>
            <a:prstGeom prst="round2Diag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9" name="Elipse 8">
            <a:extLst>
              <a:ext uri="{FF2B5EF4-FFF2-40B4-BE49-F238E27FC236}">
                <a16:creationId xmlns:a16="http://schemas.microsoft.com/office/drawing/2014/main" id="{A533835B-19E4-162F-691C-C4AA411F23D8}"/>
              </a:ext>
            </a:extLst>
          </p:cNvPr>
          <p:cNvSpPr/>
          <p:nvPr/>
        </p:nvSpPr>
        <p:spPr>
          <a:xfrm>
            <a:off x="8603958" y="3604864"/>
            <a:ext cx="315866" cy="315866"/>
          </a:xfrm>
          <a:prstGeom prst="ellipse">
            <a:avLst/>
          </a:prstGeom>
          <a:solidFill>
            <a:srgbClr val="609004"/>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Elipse 12">
            <a:extLst>
              <a:ext uri="{FF2B5EF4-FFF2-40B4-BE49-F238E27FC236}">
                <a16:creationId xmlns:a16="http://schemas.microsoft.com/office/drawing/2014/main" id="{F9BF2106-DB62-5423-C1EB-9D2D4B319F86}"/>
              </a:ext>
            </a:extLst>
          </p:cNvPr>
          <p:cNvSpPr/>
          <p:nvPr/>
        </p:nvSpPr>
        <p:spPr>
          <a:xfrm>
            <a:off x="8603958" y="4132214"/>
            <a:ext cx="315866" cy="315866"/>
          </a:xfrm>
          <a:prstGeom prst="ellipse">
            <a:avLst/>
          </a:prstGeom>
          <a:solidFill>
            <a:srgbClr val="16ADE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904CAD40-9CED-F397-2EFD-D12243704659}"/>
              </a:ext>
            </a:extLst>
          </p:cNvPr>
          <p:cNvSpPr/>
          <p:nvPr/>
        </p:nvSpPr>
        <p:spPr>
          <a:xfrm>
            <a:off x="8603958" y="4708271"/>
            <a:ext cx="315866" cy="315866"/>
          </a:xfrm>
          <a:prstGeom prst="ellipse">
            <a:avLst/>
          </a:prstGeom>
          <a:solidFill>
            <a:srgbClr val="0D0C0C"/>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45154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7FC6B-668B-B439-7A8B-25DC158047CA}"/>
            </a:ext>
          </a:extLst>
        </p:cNvPr>
        <p:cNvGrpSpPr/>
        <p:nvPr/>
      </p:nvGrpSpPr>
      <p:grpSpPr>
        <a:xfrm>
          <a:off x="0" y="0"/>
          <a:ext cx="0" cy="0"/>
          <a:chOff x="0" y="0"/>
          <a:chExt cx="0" cy="0"/>
        </a:xfrm>
      </p:grpSpPr>
      <p:pic>
        <p:nvPicPr>
          <p:cNvPr id="17" name="Imagen 16">
            <a:extLst>
              <a:ext uri="{FF2B5EF4-FFF2-40B4-BE49-F238E27FC236}">
                <a16:creationId xmlns:a16="http://schemas.microsoft.com/office/drawing/2014/main" id="{291783A4-1D70-481B-BDC2-449FA31B01D9}"/>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6465356">
            <a:off x="4092367" y="-500208"/>
            <a:ext cx="9023180" cy="9023180"/>
          </a:xfrm>
          <a:prstGeom prst="rect">
            <a:avLst/>
          </a:prstGeom>
        </p:spPr>
      </p:pic>
      <p:pic>
        <p:nvPicPr>
          <p:cNvPr id="44" name="Imagen 43">
            <a:extLst>
              <a:ext uri="{FF2B5EF4-FFF2-40B4-BE49-F238E27FC236}">
                <a16:creationId xmlns:a16="http://schemas.microsoft.com/office/drawing/2014/main" id="{A0EFE7DB-02BB-DE4E-1801-BF3C500D4FCA}"/>
              </a:ext>
            </a:extLst>
          </p:cNvPr>
          <p:cNvPicPr>
            <a:picLocks noChangeAspect="1"/>
          </p:cNvPicPr>
          <p:nvPr/>
        </p:nvPicPr>
        <p:blipFill>
          <a:blip r:embed="rId5">
            <a:alphaModFix amt="4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0130091">
            <a:off x="-808837" y="-7666"/>
            <a:ext cx="6870434" cy="6870434"/>
          </a:xfrm>
          <a:prstGeom prst="rect">
            <a:avLst/>
          </a:prstGeom>
        </p:spPr>
      </p:pic>
      <p:sp>
        <p:nvSpPr>
          <p:cNvPr id="8" name="Rectangle: Rounded Corners 7">
            <a:extLst>
              <a:ext uri="{FF2B5EF4-FFF2-40B4-BE49-F238E27FC236}">
                <a16:creationId xmlns:a16="http://schemas.microsoft.com/office/drawing/2014/main" id="{106FC30B-9A6D-8EE1-2FD8-2A46B0358A34}"/>
              </a:ext>
            </a:extLst>
          </p:cNvPr>
          <p:cNvSpPr/>
          <p:nvPr/>
        </p:nvSpPr>
        <p:spPr>
          <a:xfrm>
            <a:off x="3254829" y="654157"/>
            <a:ext cx="96719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extBox 1">
            <a:extLst>
              <a:ext uri="{FF2B5EF4-FFF2-40B4-BE49-F238E27FC236}">
                <a16:creationId xmlns:a16="http://schemas.microsoft.com/office/drawing/2014/main" id="{4890AAE7-5F36-D09C-25B3-4DA4ED4C2B9D}"/>
              </a:ext>
            </a:extLst>
          </p:cNvPr>
          <p:cNvSpPr txBox="1"/>
          <p:nvPr/>
        </p:nvSpPr>
        <p:spPr>
          <a:xfrm>
            <a:off x="3450771" y="793675"/>
            <a:ext cx="8741229" cy="523220"/>
          </a:xfrm>
          <a:prstGeom prst="rect">
            <a:avLst/>
          </a:prstGeom>
          <a:noFill/>
        </p:spPr>
        <p:txBody>
          <a:bodyPr wrap="square" rtlCol="0">
            <a:spAutoFit/>
          </a:bodyPr>
          <a:lstStyle/>
          <a:p>
            <a:pPr algn="ctr"/>
            <a:r>
              <a:rPr lang="es-ES" sz="2800" b="1" dirty="0">
                <a:solidFill>
                  <a:schemeClr val="tx1">
                    <a:lumMod val="85000"/>
                    <a:lumOff val="15000"/>
                  </a:schemeClr>
                </a:solidFill>
                <a:latin typeface="Aptos" panose="020B0004020202020204" pitchFamily="34" charset="0"/>
              </a:rPr>
              <a:t>Identificando tendencias en la práctica - Seculares</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A8B426FB-C648-6E0A-9A3E-224B3A2689DF}"/>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F56FF16-B879-DE31-9553-5BDEEB18E155}"/>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C5EBD5B-691B-272F-21AF-5F9689E56922}"/>
              </a:ext>
            </a:extLst>
          </p:cNvPr>
          <p:cNvSpPr txBox="1"/>
          <p:nvPr/>
        </p:nvSpPr>
        <p:spPr>
          <a:xfrm>
            <a:off x="808647" y="2230118"/>
            <a:ext cx="4830153" cy="646331"/>
          </a:xfrm>
          <a:prstGeom prst="rect">
            <a:avLst/>
          </a:prstGeom>
          <a:noFill/>
          <a:ln>
            <a:noFill/>
          </a:ln>
        </p:spPr>
        <p:txBody>
          <a:bodyPr wrap="square" rtlCol="0">
            <a:spAutoFit/>
          </a:bodyPr>
          <a:lstStyle/>
          <a:p>
            <a:pPr marL="285750" indent="-285750">
              <a:buClr>
                <a:srgbClr val="FFC002"/>
              </a:buClr>
              <a:buFont typeface="Arial" panose="020B0604020202020204" pitchFamily="34" charset="0"/>
              <a:buChar char="•"/>
            </a:pPr>
            <a:r>
              <a:rPr lang="es-ES" dirty="0" err="1">
                <a:solidFill>
                  <a:schemeClr val="bg1"/>
                </a:solidFill>
                <a:latin typeface="Aptos" panose="020B0004020202020204" pitchFamily="34" charset="0"/>
              </a:rPr>
              <a:t>Demograficas</a:t>
            </a:r>
            <a:r>
              <a:rPr lang="es-ES" dirty="0">
                <a:solidFill>
                  <a:schemeClr val="bg1"/>
                </a:solidFill>
                <a:latin typeface="Aptos" panose="020B0004020202020204" pitchFamily="34" charset="0"/>
              </a:rPr>
              <a:t>: La entrada de China a la Organización Mundial del Comercio (OMC)</a:t>
            </a:r>
          </a:p>
        </p:txBody>
      </p:sp>
      <p:pic>
        <p:nvPicPr>
          <p:cNvPr id="10" name="Picture 5">
            <a:extLst>
              <a:ext uri="{FF2B5EF4-FFF2-40B4-BE49-F238E27FC236}">
                <a16:creationId xmlns:a16="http://schemas.microsoft.com/office/drawing/2014/main" id="{5DB178ED-3836-F5B5-2DB0-A8216D325938}"/>
              </a:ext>
            </a:extLst>
          </p:cNvPr>
          <p:cNvPicPr>
            <a:picLocks noChangeAspect="1"/>
          </p:cNvPicPr>
          <p:nvPr/>
        </p:nvPicPr>
        <p:blipFill>
          <a:blip r:embed="rId7"/>
          <a:stretch>
            <a:fillRect/>
          </a:stretch>
        </p:blipFill>
        <p:spPr>
          <a:xfrm>
            <a:off x="0" y="3055184"/>
            <a:ext cx="12192000" cy="3804916"/>
          </a:xfrm>
          <a:prstGeom prst="rect">
            <a:avLst/>
          </a:prstGeom>
        </p:spPr>
      </p:pic>
      <p:sp>
        <p:nvSpPr>
          <p:cNvPr id="12" name="TextBox 4">
            <a:extLst>
              <a:ext uri="{FF2B5EF4-FFF2-40B4-BE49-F238E27FC236}">
                <a16:creationId xmlns:a16="http://schemas.microsoft.com/office/drawing/2014/main" id="{0E0F22FB-320C-C846-EE43-A2EAD72AA848}"/>
              </a:ext>
            </a:extLst>
          </p:cNvPr>
          <p:cNvSpPr txBox="1"/>
          <p:nvPr/>
        </p:nvSpPr>
        <p:spPr>
          <a:xfrm>
            <a:off x="6651878" y="2279680"/>
            <a:ext cx="4830153" cy="369332"/>
          </a:xfrm>
          <a:prstGeom prst="rect">
            <a:avLst/>
          </a:prstGeom>
          <a:noFill/>
          <a:ln>
            <a:noFill/>
          </a:ln>
        </p:spPr>
        <p:txBody>
          <a:bodyPr wrap="square" rtlCol="0">
            <a:spAutoFit/>
          </a:bodyPr>
          <a:lstStyle/>
          <a:p>
            <a:pPr marL="285750" indent="-285750">
              <a:buClr>
                <a:srgbClr val="FFC002"/>
              </a:buClr>
              <a:buFont typeface="Arial" panose="020B0604020202020204" pitchFamily="34" charset="0"/>
              <a:buChar char="•"/>
            </a:pPr>
            <a:r>
              <a:rPr lang="es-ES" dirty="0">
                <a:solidFill>
                  <a:schemeClr val="bg1"/>
                </a:solidFill>
                <a:latin typeface="Aptos" panose="020B0004020202020204" pitchFamily="34" charset="0"/>
              </a:rPr>
              <a:t>S&amp;P GSCI </a:t>
            </a:r>
            <a:r>
              <a:rPr lang="es-ES" dirty="0" err="1">
                <a:solidFill>
                  <a:schemeClr val="bg1"/>
                </a:solidFill>
                <a:latin typeface="Aptos" panose="020B0004020202020204" pitchFamily="34" charset="0"/>
              </a:rPr>
              <a:t>Commodity</a:t>
            </a:r>
            <a:r>
              <a:rPr lang="es-ES" dirty="0">
                <a:solidFill>
                  <a:schemeClr val="bg1"/>
                </a:solidFill>
                <a:latin typeface="Aptos" panose="020B0004020202020204" pitchFamily="34" charset="0"/>
              </a:rPr>
              <a:t> </a:t>
            </a:r>
            <a:r>
              <a:rPr lang="es-ES" dirty="0" err="1">
                <a:solidFill>
                  <a:schemeClr val="bg1"/>
                </a:solidFill>
                <a:latin typeface="Aptos" panose="020B0004020202020204" pitchFamily="34" charset="0"/>
              </a:rPr>
              <a:t>Index</a:t>
            </a:r>
            <a:endParaRPr lang="es-ES" dirty="0">
              <a:solidFill>
                <a:schemeClr val="bg1"/>
              </a:solidFill>
              <a:latin typeface="Aptos" panose="020B0004020202020204" pitchFamily="34" charset="0"/>
            </a:endParaRPr>
          </a:p>
        </p:txBody>
      </p:sp>
      <p:pic>
        <p:nvPicPr>
          <p:cNvPr id="24" name="Picture 23" descr="A black and white logo&#10;&#10;Description automatically generated">
            <a:extLst>
              <a:ext uri="{FF2B5EF4-FFF2-40B4-BE49-F238E27FC236}">
                <a16:creationId xmlns:a16="http://schemas.microsoft.com/office/drawing/2014/main" id="{0BC99711-1008-F582-525F-B14A4DEBC535}"/>
              </a:ext>
            </a:extLst>
          </p:cNvPr>
          <p:cNvPicPr>
            <a:picLocks noChangeAspect="1"/>
          </p:cNvPicPr>
          <p:nvPr/>
        </p:nvPicPr>
        <p:blipFill>
          <a:blip r:embed="rId8">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Tree>
    <p:extLst>
      <p:ext uri="{BB962C8B-B14F-4D97-AF65-F5344CB8AC3E}">
        <p14:creationId xmlns:p14="http://schemas.microsoft.com/office/powerpoint/2010/main" val="3105435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280C1-2A12-1893-F94F-C75378F722A8}"/>
            </a:ext>
          </a:extLst>
        </p:cNvPr>
        <p:cNvGrpSpPr/>
        <p:nvPr/>
      </p:nvGrpSpPr>
      <p:grpSpPr>
        <a:xfrm>
          <a:off x="0" y="0"/>
          <a:ext cx="0" cy="0"/>
          <a:chOff x="0" y="0"/>
          <a:chExt cx="0" cy="0"/>
        </a:xfrm>
      </p:grpSpPr>
      <p:pic>
        <p:nvPicPr>
          <p:cNvPr id="17" name="Imagen 16">
            <a:extLst>
              <a:ext uri="{FF2B5EF4-FFF2-40B4-BE49-F238E27FC236}">
                <a16:creationId xmlns:a16="http://schemas.microsoft.com/office/drawing/2014/main" id="{574263F8-2406-5C8D-F30C-93F06885C11F}"/>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6465356">
            <a:off x="4092367" y="-500208"/>
            <a:ext cx="9023180" cy="9023180"/>
          </a:xfrm>
          <a:prstGeom prst="rect">
            <a:avLst/>
          </a:prstGeom>
        </p:spPr>
      </p:pic>
      <p:pic>
        <p:nvPicPr>
          <p:cNvPr id="44" name="Imagen 43">
            <a:extLst>
              <a:ext uri="{FF2B5EF4-FFF2-40B4-BE49-F238E27FC236}">
                <a16:creationId xmlns:a16="http://schemas.microsoft.com/office/drawing/2014/main" id="{4F09BEB4-EBB7-E6A6-B637-CE0CC16B11E0}"/>
              </a:ext>
            </a:extLst>
          </p:cNvPr>
          <p:cNvPicPr>
            <a:picLocks noChangeAspect="1"/>
          </p:cNvPicPr>
          <p:nvPr/>
        </p:nvPicPr>
        <p:blipFill>
          <a:blip r:embed="rId5">
            <a:alphaModFix amt="4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0130091">
            <a:off x="-808837" y="-18176"/>
            <a:ext cx="6870434" cy="6870434"/>
          </a:xfrm>
          <a:prstGeom prst="rect">
            <a:avLst/>
          </a:prstGeom>
        </p:spPr>
      </p:pic>
      <p:cxnSp>
        <p:nvCxnSpPr>
          <p:cNvPr id="11" name="Straight Connector 10">
            <a:extLst>
              <a:ext uri="{FF2B5EF4-FFF2-40B4-BE49-F238E27FC236}">
                <a16:creationId xmlns:a16="http://schemas.microsoft.com/office/drawing/2014/main" id="{02B85604-C0C2-C367-433E-5BFA66D6732F}"/>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09B73D-1781-A1C0-A80F-A9C0E48B63B3}"/>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225E8D-0456-D34D-DE69-F1406ECB6BDE}"/>
              </a:ext>
            </a:extLst>
          </p:cNvPr>
          <p:cNvSpPr txBox="1"/>
          <p:nvPr/>
        </p:nvSpPr>
        <p:spPr>
          <a:xfrm>
            <a:off x="808647" y="2341267"/>
            <a:ext cx="5363553" cy="369332"/>
          </a:xfrm>
          <a:prstGeom prst="rect">
            <a:avLst/>
          </a:prstGeom>
          <a:noFill/>
          <a:ln>
            <a:noFill/>
          </a:ln>
        </p:spPr>
        <p:txBody>
          <a:bodyPr wrap="square" rtlCol="0">
            <a:spAutoFit/>
          </a:bodyPr>
          <a:lstStyle/>
          <a:p>
            <a:pPr marL="285750" indent="-285750">
              <a:buClr>
                <a:srgbClr val="FFCC00"/>
              </a:buClr>
              <a:buFont typeface="Arial" panose="020B0604020202020204" pitchFamily="34" charset="0"/>
              <a:buChar char="•"/>
            </a:pPr>
            <a:r>
              <a:rPr lang="en-US" dirty="0" err="1">
                <a:solidFill>
                  <a:schemeClr val="bg1"/>
                </a:solidFill>
                <a:latin typeface="Aptos" panose="020B0004020202020204" pitchFamily="34" charset="0"/>
              </a:rPr>
              <a:t>Deuda</a:t>
            </a:r>
            <a:r>
              <a:rPr lang="en-US" dirty="0">
                <a:solidFill>
                  <a:schemeClr val="bg1"/>
                </a:solidFill>
                <a:latin typeface="Aptos" panose="020B0004020202020204" pitchFamily="34" charset="0"/>
              </a:rPr>
              <a:t>: United States of America Debt as a %</a:t>
            </a:r>
          </a:p>
        </p:txBody>
      </p:sp>
      <p:pic>
        <p:nvPicPr>
          <p:cNvPr id="24" name="Picture 23" descr="A black and white logo&#10;&#10;Description automatically generated">
            <a:extLst>
              <a:ext uri="{FF2B5EF4-FFF2-40B4-BE49-F238E27FC236}">
                <a16:creationId xmlns:a16="http://schemas.microsoft.com/office/drawing/2014/main" id="{6AD9BDE8-6586-2D9A-B02B-0B1C77D4B2AB}"/>
              </a:ext>
            </a:extLst>
          </p:cNvPr>
          <p:cNvPicPr>
            <a:picLocks noChangeAspect="1"/>
          </p:cNvPicPr>
          <p:nvPr/>
        </p:nvPicPr>
        <p:blipFill>
          <a:blip r:embed="rId7">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pic>
        <p:nvPicPr>
          <p:cNvPr id="4" name="Picture 4">
            <a:extLst>
              <a:ext uri="{FF2B5EF4-FFF2-40B4-BE49-F238E27FC236}">
                <a16:creationId xmlns:a16="http://schemas.microsoft.com/office/drawing/2014/main" id="{BCC8E85C-79A6-7DE5-64FC-D1068AF9C9D7}"/>
              </a:ext>
            </a:extLst>
          </p:cNvPr>
          <p:cNvPicPr>
            <a:picLocks noChangeAspect="1"/>
          </p:cNvPicPr>
          <p:nvPr/>
        </p:nvPicPr>
        <p:blipFill>
          <a:blip r:embed="rId8"/>
          <a:stretch>
            <a:fillRect/>
          </a:stretch>
        </p:blipFill>
        <p:spPr>
          <a:xfrm>
            <a:off x="0" y="3122314"/>
            <a:ext cx="12192000" cy="3735686"/>
          </a:xfrm>
          <a:prstGeom prst="rect">
            <a:avLst/>
          </a:prstGeom>
        </p:spPr>
      </p:pic>
      <p:sp>
        <p:nvSpPr>
          <p:cNvPr id="6" name="Rectangle: Rounded Corners 5">
            <a:extLst>
              <a:ext uri="{FF2B5EF4-FFF2-40B4-BE49-F238E27FC236}">
                <a16:creationId xmlns:a16="http://schemas.microsoft.com/office/drawing/2014/main" id="{8380EE74-8198-5A94-BFDD-9404717CD200}"/>
              </a:ext>
            </a:extLst>
          </p:cNvPr>
          <p:cNvSpPr/>
          <p:nvPr/>
        </p:nvSpPr>
        <p:spPr>
          <a:xfrm>
            <a:off x="3254829" y="654157"/>
            <a:ext cx="96719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xtBox 6">
            <a:extLst>
              <a:ext uri="{FF2B5EF4-FFF2-40B4-BE49-F238E27FC236}">
                <a16:creationId xmlns:a16="http://schemas.microsoft.com/office/drawing/2014/main" id="{A2260124-7CC7-0DD5-80C2-2D24F135E199}"/>
              </a:ext>
            </a:extLst>
          </p:cNvPr>
          <p:cNvSpPr txBox="1"/>
          <p:nvPr/>
        </p:nvSpPr>
        <p:spPr>
          <a:xfrm>
            <a:off x="3450771" y="793675"/>
            <a:ext cx="8741229" cy="523220"/>
          </a:xfrm>
          <a:prstGeom prst="rect">
            <a:avLst/>
          </a:prstGeom>
          <a:noFill/>
        </p:spPr>
        <p:txBody>
          <a:bodyPr wrap="square" rtlCol="0">
            <a:spAutoFit/>
          </a:bodyPr>
          <a:lstStyle/>
          <a:p>
            <a:pPr algn="ctr"/>
            <a:r>
              <a:rPr lang="es-ES" sz="2800" b="1" dirty="0">
                <a:solidFill>
                  <a:schemeClr val="tx1">
                    <a:lumMod val="85000"/>
                    <a:lumOff val="15000"/>
                  </a:schemeClr>
                </a:solidFill>
                <a:latin typeface="Aptos" panose="020B0004020202020204" pitchFamily="34" charset="0"/>
              </a:rPr>
              <a:t>Identificando tendencias en la práctica - Seculares</a:t>
            </a:r>
            <a:endParaRPr lang="es-CO" sz="2800" b="1" dirty="0">
              <a:solidFill>
                <a:schemeClr val="tx1">
                  <a:lumMod val="85000"/>
                  <a:lumOff val="15000"/>
                </a:schemeClr>
              </a:solidFill>
              <a:latin typeface="Aptos" panose="020B0004020202020204" pitchFamily="34" charset="0"/>
            </a:endParaRPr>
          </a:p>
        </p:txBody>
      </p:sp>
    </p:spTree>
    <p:extLst>
      <p:ext uri="{BB962C8B-B14F-4D97-AF65-F5344CB8AC3E}">
        <p14:creationId xmlns:p14="http://schemas.microsoft.com/office/powerpoint/2010/main" val="2295157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81AF8-4577-20B8-11C0-0F139B0E4143}"/>
            </a:ext>
          </a:extLst>
        </p:cNvPr>
        <p:cNvGrpSpPr/>
        <p:nvPr/>
      </p:nvGrpSpPr>
      <p:grpSpPr>
        <a:xfrm>
          <a:off x="0" y="0"/>
          <a:ext cx="0" cy="0"/>
          <a:chOff x="0" y="0"/>
          <a:chExt cx="0" cy="0"/>
        </a:xfrm>
      </p:grpSpPr>
      <p:pic>
        <p:nvPicPr>
          <p:cNvPr id="17" name="Imagen 16">
            <a:extLst>
              <a:ext uri="{FF2B5EF4-FFF2-40B4-BE49-F238E27FC236}">
                <a16:creationId xmlns:a16="http://schemas.microsoft.com/office/drawing/2014/main" id="{8C1E3534-C02A-2F0D-9054-BCE1D5AE774B}"/>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6465356">
            <a:off x="4092367" y="-500208"/>
            <a:ext cx="9023180" cy="9023180"/>
          </a:xfrm>
          <a:prstGeom prst="rect">
            <a:avLst/>
          </a:prstGeom>
        </p:spPr>
      </p:pic>
      <p:pic>
        <p:nvPicPr>
          <p:cNvPr id="44" name="Imagen 43">
            <a:extLst>
              <a:ext uri="{FF2B5EF4-FFF2-40B4-BE49-F238E27FC236}">
                <a16:creationId xmlns:a16="http://schemas.microsoft.com/office/drawing/2014/main" id="{E9139265-D70E-60F4-E4B7-EFF8AF798BA4}"/>
              </a:ext>
            </a:extLst>
          </p:cNvPr>
          <p:cNvPicPr>
            <a:picLocks noChangeAspect="1"/>
          </p:cNvPicPr>
          <p:nvPr/>
        </p:nvPicPr>
        <p:blipFill>
          <a:blip r:embed="rId5">
            <a:alphaModFix amt="4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0130091">
            <a:off x="-808837" y="-18176"/>
            <a:ext cx="6870434" cy="6870434"/>
          </a:xfrm>
          <a:prstGeom prst="rect">
            <a:avLst/>
          </a:prstGeom>
        </p:spPr>
      </p:pic>
      <p:cxnSp>
        <p:nvCxnSpPr>
          <p:cNvPr id="11" name="Straight Connector 10">
            <a:extLst>
              <a:ext uri="{FF2B5EF4-FFF2-40B4-BE49-F238E27FC236}">
                <a16:creationId xmlns:a16="http://schemas.microsoft.com/office/drawing/2014/main" id="{FAF2E466-EC60-26ED-1EC9-38ADB6E5D9D7}"/>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EA6F74-2C3D-13F4-0AE0-D42A8B81B4AF}"/>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3" name="TextBox 8">
            <a:extLst>
              <a:ext uri="{FF2B5EF4-FFF2-40B4-BE49-F238E27FC236}">
                <a16:creationId xmlns:a16="http://schemas.microsoft.com/office/drawing/2014/main" id="{6D606E94-A18E-F514-6202-CD426CA2E8F4}"/>
              </a:ext>
            </a:extLst>
          </p:cNvPr>
          <p:cNvSpPr txBox="1"/>
          <p:nvPr/>
        </p:nvSpPr>
        <p:spPr>
          <a:xfrm>
            <a:off x="3254830" y="1481496"/>
            <a:ext cx="8417580" cy="923330"/>
          </a:xfrm>
          <a:prstGeom prst="rect">
            <a:avLst/>
          </a:prstGeom>
          <a:noFill/>
        </p:spPr>
        <p:txBody>
          <a:bodyPr wrap="square" rtlCol="0">
            <a:spAutoFit/>
          </a:bodyPr>
          <a:lstStyle/>
          <a:p>
            <a:r>
              <a:rPr lang="en-US" sz="1400" dirty="0" err="1">
                <a:solidFill>
                  <a:schemeClr val="bg1"/>
                </a:solidFill>
                <a:latin typeface="Aptos" panose="020B0004020202020204" pitchFamily="34" charset="0"/>
              </a:rPr>
              <a:t>Recursos</a:t>
            </a:r>
            <a:r>
              <a:rPr lang="en-US" sz="1400" dirty="0">
                <a:solidFill>
                  <a:schemeClr val="bg1"/>
                </a:solidFill>
                <a:latin typeface="Aptos" panose="020B0004020202020204" pitchFamily="34" charset="0"/>
              </a:rPr>
              <a:t> para saber </a:t>
            </a:r>
            <a:r>
              <a:rPr lang="en-US" sz="1400" dirty="0" err="1">
                <a:solidFill>
                  <a:schemeClr val="bg1"/>
                </a:solidFill>
                <a:latin typeface="Aptos" panose="020B0004020202020204" pitchFamily="34" charset="0"/>
              </a:rPr>
              <a:t>más</a:t>
            </a:r>
            <a:r>
              <a:rPr lang="en-US" sz="1400" dirty="0">
                <a:solidFill>
                  <a:schemeClr val="bg1"/>
                </a:solidFill>
                <a:latin typeface="Aptos" panose="020B0004020202020204" pitchFamily="34" charset="0"/>
              </a:rPr>
              <a:t> </a:t>
            </a:r>
            <a:r>
              <a:rPr lang="en-US" sz="1400" dirty="0" err="1">
                <a:solidFill>
                  <a:schemeClr val="bg1"/>
                </a:solidFill>
                <a:latin typeface="Aptos" panose="020B0004020202020204" pitchFamily="34" charset="0"/>
              </a:rPr>
              <a:t>sobre</a:t>
            </a:r>
            <a:r>
              <a:rPr lang="en-US" sz="1400" dirty="0">
                <a:solidFill>
                  <a:schemeClr val="bg1"/>
                </a:solidFill>
                <a:latin typeface="Aptos" panose="020B0004020202020204" pitchFamily="34" charset="0"/>
              </a:rPr>
              <a:t> las </a:t>
            </a:r>
            <a:r>
              <a:rPr lang="en-US" sz="1400" dirty="0" err="1">
                <a:solidFill>
                  <a:schemeClr val="bg1"/>
                </a:solidFill>
                <a:latin typeface="Aptos" panose="020B0004020202020204" pitchFamily="34" charset="0"/>
              </a:rPr>
              <a:t>tendencias</a:t>
            </a:r>
            <a:r>
              <a:rPr lang="en-US" sz="1400" dirty="0">
                <a:solidFill>
                  <a:schemeClr val="bg1"/>
                </a:solidFill>
                <a:latin typeface="Aptos" panose="020B0004020202020204" pitchFamily="34" charset="0"/>
              </a:rPr>
              <a:t> </a:t>
            </a:r>
            <a:r>
              <a:rPr lang="en-US" sz="1400" dirty="0" err="1">
                <a:solidFill>
                  <a:schemeClr val="bg1"/>
                </a:solidFill>
                <a:latin typeface="Aptos" panose="020B0004020202020204" pitchFamily="34" charset="0"/>
              </a:rPr>
              <a:t>seculares</a:t>
            </a:r>
            <a:endParaRPr lang="en-US" sz="1400" dirty="0">
              <a:solidFill>
                <a:schemeClr val="bg1"/>
              </a:solidFill>
              <a:latin typeface="Aptos" panose="020B0004020202020204" pitchFamily="34" charset="0"/>
            </a:endParaRPr>
          </a:p>
          <a:p>
            <a:pPr algn="r"/>
            <a:endParaRPr lang="es-MX" sz="2000" b="1" dirty="0">
              <a:solidFill>
                <a:schemeClr val="bg1"/>
              </a:solidFill>
              <a:latin typeface="Aptos" panose="020B0004020202020204" pitchFamily="34" charset="0"/>
            </a:endParaRPr>
          </a:p>
          <a:p>
            <a:pPr algn="r"/>
            <a:endParaRPr lang="es-MX" sz="2000" b="1" dirty="0">
              <a:solidFill>
                <a:schemeClr val="bg1"/>
              </a:solidFill>
              <a:latin typeface="Aptos" panose="020B0004020202020204" pitchFamily="34" charset="0"/>
            </a:endParaRPr>
          </a:p>
        </p:txBody>
      </p:sp>
      <p:sp>
        <p:nvSpPr>
          <p:cNvPr id="5" name="TextBox 4">
            <a:extLst>
              <a:ext uri="{FF2B5EF4-FFF2-40B4-BE49-F238E27FC236}">
                <a16:creationId xmlns:a16="http://schemas.microsoft.com/office/drawing/2014/main" id="{160B08F8-F7CD-181C-5338-75BD1C5CFB0C}"/>
              </a:ext>
            </a:extLst>
          </p:cNvPr>
          <p:cNvSpPr txBox="1"/>
          <p:nvPr/>
        </p:nvSpPr>
        <p:spPr>
          <a:xfrm>
            <a:off x="319328" y="2273040"/>
            <a:ext cx="8566169" cy="5078313"/>
          </a:xfrm>
          <a:prstGeom prst="rect">
            <a:avLst/>
          </a:prstGeom>
          <a:noFill/>
          <a:ln>
            <a:noFill/>
          </a:ln>
        </p:spPr>
        <p:txBody>
          <a:bodyPr wrap="square" rtlCol="0">
            <a:spAutoFit/>
          </a:bodyPr>
          <a:lstStyle/>
          <a:p>
            <a:pPr marL="285750" indent="-285750">
              <a:buClr>
                <a:srgbClr val="FFCC00"/>
              </a:buClr>
              <a:buFont typeface="Arial" panose="020B0604020202020204" pitchFamily="34" charset="0"/>
              <a:buChar char="•"/>
            </a:pPr>
            <a:r>
              <a:rPr lang="en-US" dirty="0">
                <a:solidFill>
                  <a:schemeClr val="bg1"/>
                </a:solidFill>
                <a:latin typeface="Aptos" panose="020B0004020202020204" pitchFamily="34" charset="0"/>
              </a:rPr>
              <a:t>Ray </a:t>
            </a:r>
            <a:r>
              <a:rPr lang="en-US" dirty="0" err="1">
                <a:solidFill>
                  <a:schemeClr val="bg1"/>
                </a:solidFill>
                <a:latin typeface="Aptos" panose="020B0004020202020204" pitchFamily="34" charset="0"/>
              </a:rPr>
              <a:t>Dalio</a:t>
            </a:r>
            <a:r>
              <a:rPr lang="en-US" dirty="0">
                <a:solidFill>
                  <a:schemeClr val="bg1"/>
                </a:solidFill>
                <a:latin typeface="Aptos" panose="020B0004020202020204" pitchFamily="34" charset="0"/>
              </a:rPr>
              <a:t> — How the Economic Machine Works </a:t>
            </a:r>
            <a:r>
              <a:rPr lang="en-US" dirty="0">
                <a:solidFill>
                  <a:srgbClr val="FFCC00"/>
                </a:solidFill>
                <a:latin typeface="Aptos" panose="020B0004020202020204" pitchFamily="34" charset="0"/>
                <a:hlinkClick r:id="rId7">
                  <a:extLst>
                    <a:ext uri="{A12FA001-AC4F-418D-AE19-62706E023703}">
                      <ahyp:hlinkClr xmlns:ahyp="http://schemas.microsoft.com/office/drawing/2018/hyperlinkcolor" val="tx"/>
                    </a:ext>
                  </a:extLst>
                </a:hlinkClick>
              </a:rPr>
              <a:t>https://youtu.be/PHe0bXAIuk0</a:t>
            </a:r>
            <a:endParaRPr lang="en-US" dirty="0">
              <a:solidFill>
                <a:srgbClr val="FFCC00"/>
              </a:solidFill>
              <a:latin typeface="Aptos" panose="020B0004020202020204" pitchFamily="34" charset="0"/>
            </a:endParaRPr>
          </a:p>
          <a:p>
            <a:pPr marL="285750" indent="-285750">
              <a:buClr>
                <a:srgbClr val="FFCC00"/>
              </a:buClr>
              <a:buFont typeface="Arial" panose="020B0604020202020204" pitchFamily="34" charset="0"/>
              <a:buChar char="•"/>
            </a:pPr>
            <a:endParaRPr lang="en-US" dirty="0">
              <a:solidFill>
                <a:schemeClr val="bg1"/>
              </a:solidFill>
              <a:latin typeface="Aptos" panose="020B0004020202020204" pitchFamily="34" charset="0"/>
            </a:endParaRPr>
          </a:p>
          <a:p>
            <a:pPr marL="285750" indent="-285750">
              <a:buClr>
                <a:srgbClr val="FFCC00"/>
              </a:buClr>
              <a:buFont typeface="Arial" panose="020B0604020202020204" pitchFamily="34" charset="0"/>
              <a:buChar char="•"/>
            </a:pPr>
            <a:r>
              <a:rPr lang="en-US" dirty="0">
                <a:solidFill>
                  <a:schemeClr val="bg1"/>
                </a:solidFill>
                <a:latin typeface="Aptos" panose="020B0004020202020204" pitchFamily="34" charset="0"/>
              </a:rPr>
              <a:t>Lyn Alden — The Long-Term Debt Cycle </a:t>
            </a:r>
            <a:r>
              <a:rPr lang="en-US" dirty="0">
                <a:solidFill>
                  <a:srgbClr val="FFCC00"/>
                </a:solidFill>
                <a:latin typeface="Aptos" panose="020B0004020202020204" pitchFamily="34" charset="0"/>
                <a:hlinkClick r:id="rId8">
                  <a:extLst>
                    <a:ext uri="{A12FA001-AC4F-418D-AE19-62706E023703}">
                      <ahyp:hlinkClr xmlns:ahyp="http://schemas.microsoft.com/office/drawing/2018/hyperlinkcolor" val="tx"/>
                    </a:ext>
                  </a:extLst>
                </a:hlinkClick>
              </a:rPr>
              <a:t>https://www.lynalden.com/fiscal-and-monetary-policy/</a:t>
            </a:r>
            <a:endParaRPr lang="en-US" dirty="0">
              <a:solidFill>
                <a:srgbClr val="FFCC00"/>
              </a:solidFill>
              <a:latin typeface="Aptos" panose="020B0004020202020204" pitchFamily="34" charset="0"/>
            </a:endParaRPr>
          </a:p>
          <a:p>
            <a:pPr marL="285750" indent="-285750">
              <a:buClr>
                <a:srgbClr val="FFCC00"/>
              </a:buClr>
              <a:buFont typeface="Arial" panose="020B0604020202020204" pitchFamily="34" charset="0"/>
              <a:buChar char="•"/>
            </a:pPr>
            <a:endParaRPr lang="en-US" dirty="0">
              <a:solidFill>
                <a:schemeClr val="bg1"/>
              </a:solidFill>
              <a:latin typeface="Aptos" panose="020B0004020202020204" pitchFamily="34" charset="0"/>
            </a:endParaRPr>
          </a:p>
          <a:p>
            <a:pPr marL="285750" indent="-285750">
              <a:buClr>
                <a:srgbClr val="FFCC00"/>
              </a:buClr>
              <a:buFont typeface="Arial" panose="020B0604020202020204" pitchFamily="34" charset="0"/>
              <a:buChar char="•"/>
            </a:pPr>
            <a:r>
              <a:rPr lang="en-US" dirty="0">
                <a:solidFill>
                  <a:schemeClr val="bg1"/>
                </a:solidFill>
                <a:latin typeface="Aptos" panose="020B0004020202020204" pitchFamily="34" charset="0"/>
              </a:rPr>
              <a:t>Eric Basmajian — A Breakdown of U.S. Debt to GDP </a:t>
            </a:r>
            <a:r>
              <a:rPr lang="en-US" dirty="0">
                <a:solidFill>
                  <a:srgbClr val="FFCC00"/>
                </a:solidFill>
                <a:latin typeface="Aptos" panose="020B0004020202020204" pitchFamily="34" charset="0"/>
                <a:hlinkClick r:id="rId9">
                  <a:extLst>
                    <a:ext uri="{A12FA001-AC4F-418D-AE19-62706E023703}">
                      <ahyp:hlinkClr xmlns:ahyp="http://schemas.microsoft.com/office/drawing/2018/hyperlinkcolor" val="tx"/>
                    </a:ext>
                  </a:extLst>
                </a:hlinkClick>
              </a:rPr>
              <a:t>https://seekingalpha.com/article/4475655-where-is-the-debt-a-breakdown-of-us-debt-to-gdp</a:t>
            </a:r>
            <a:endParaRPr lang="en-US" dirty="0">
              <a:solidFill>
                <a:srgbClr val="FFCC00"/>
              </a:solidFill>
              <a:latin typeface="Aptos" panose="020B0004020202020204" pitchFamily="34" charset="0"/>
            </a:endParaRPr>
          </a:p>
          <a:p>
            <a:pPr>
              <a:buClr>
                <a:srgbClr val="FFCC00"/>
              </a:buClr>
            </a:pPr>
            <a:endParaRPr lang="en-US" dirty="0">
              <a:solidFill>
                <a:schemeClr val="bg1"/>
              </a:solidFill>
              <a:latin typeface="Aptos" panose="020B0004020202020204" pitchFamily="34" charset="0"/>
            </a:endParaRPr>
          </a:p>
          <a:p>
            <a:pPr marL="285750" indent="-285750">
              <a:buClr>
                <a:srgbClr val="FFCC00"/>
              </a:buClr>
              <a:buFont typeface="Arial" panose="020B0604020202020204" pitchFamily="34" charset="0"/>
              <a:buChar char="•"/>
            </a:pPr>
            <a:r>
              <a:rPr lang="en-US" dirty="0">
                <a:solidFill>
                  <a:schemeClr val="bg1"/>
                </a:solidFill>
                <a:latin typeface="Aptos" panose="020B0004020202020204" pitchFamily="34" charset="0"/>
              </a:rPr>
              <a:t>XXXVII </a:t>
            </a:r>
            <a:r>
              <a:rPr lang="en-US" dirty="0" err="1">
                <a:solidFill>
                  <a:schemeClr val="bg1"/>
                </a:solidFill>
                <a:latin typeface="Aptos" panose="020B0004020202020204" pitchFamily="34" charset="0"/>
              </a:rPr>
              <a:t>Conferencia</a:t>
            </a:r>
            <a:r>
              <a:rPr lang="en-US" dirty="0">
                <a:solidFill>
                  <a:schemeClr val="bg1"/>
                </a:solidFill>
                <a:latin typeface="Aptos" panose="020B0004020202020204" pitchFamily="34" charset="0"/>
              </a:rPr>
              <a:t> de </a:t>
            </a:r>
            <a:r>
              <a:rPr lang="en-US" dirty="0" err="1">
                <a:solidFill>
                  <a:schemeClr val="bg1"/>
                </a:solidFill>
                <a:latin typeface="Aptos" panose="020B0004020202020204" pitchFamily="34" charset="0"/>
              </a:rPr>
              <a:t>Bancos</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Centrales</a:t>
            </a:r>
            <a:r>
              <a:rPr lang="en-US" dirty="0">
                <a:solidFill>
                  <a:schemeClr val="bg1"/>
                </a:solidFill>
                <a:latin typeface="Aptos" panose="020B0004020202020204" pitchFamily="34" charset="0"/>
              </a:rPr>
              <a:t> e </a:t>
            </a:r>
            <a:r>
              <a:rPr lang="en-US" dirty="0" err="1">
                <a:solidFill>
                  <a:schemeClr val="bg1"/>
                </a:solidFill>
                <a:latin typeface="Aptos" panose="020B0004020202020204" pitchFamily="34" charset="0"/>
              </a:rPr>
              <a:t>Instituciones</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Oficiales</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Navegando</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una</a:t>
            </a:r>
            <a:r>
              <a:rPr lang="en-US" dirty="0">
                <a:solidFill>
                  <a:schemeClr val="bg1"/>
                </a:solidFill>
                <a:latin typeface="Aptos" panose="020B0004020202020204" pitchFamily="34" charset="0"/>
              </a:rPr>
              <a:t> Era </a:t>
            </a:r>
            <a:r>
              <a:rPr lang="en-US" dirty="0" err="1">
                <a:solidFill>
                  <a:schemeClr val="bg1"/>
                </a:solidFill>
                <a:latin typeface="Aptos" panose="020B0004020202020204" pitchFamily="34" charset="0"/>
              </a:rPr>
              <a:t>Exponencial</a:t>
            </a:r>
            <a:r>
              <a:rPr lang="en-US" dirty="0">
                <a:solidFill>
                  <a:schemeClr val="bg1"/>
                </a:solidFill>
                <a:latin typeface="Aptos" panose="020B0004020202020204" pitchFamily="34" charset="0"/>
              </a:rPr>
              <a:t>” </a:t>
            </a:r>
            <a:r>
              <a:rPr lang="en-US" dirty="0">
                <a:solidFill>
                  <a:srgbClr val="FFCC00"/>
                </a:solidFill>
                <a:latin typeface="Aptos" panose="020B0004020202020204" pitchFamily="34" charset="0"/>
                <a:hlinkClick r:id="rId10">
                  <a:extLst>
                    <a:ext uri="{A12FA001-AC4F-418D-AE19-62706E023703}">
                      <ahyp:hlinkClr xmlns:ahyp="http://schemas.microsoft.com/office/drawing/2018/hyperlinkcolor" val="tx"/>
                    </a:ext>
                  </a:extLst>
                </a:hlinkClick>
              </a:rPr>
              <a:t>https://eventos.flar.net/</a:t>
            </a:r>
            <a:endParaRPr lang="en-US" dirty="0">
              <a:solidFill>
                <a:srgbClr val="FFCC00"/>
              </a:solidFill>
              <a:latin typeface="Aptos" panose="020B0004020202020204" pitchFamily="34" charset="0"/>
            </a:endParaRPr>
          </a:p>
          <a:p>
            <a:pPr marL="285750" indent="-285750">
              <a:buClr>
                <a:srgbClr val="FFCC00"/>
              </a:buClr>
              <a:buFont typeface="Arial" panose="020B0604020202020204" pitchFamily="34" charset="0"/>
              <a:buChar char="•"/>
            </a:pPr>
            <a:endParaRPr lang="en-US" dirty="0">
              <a:solidFill>
                <a:srgbClr val="FFCC00"/>
              </a:solidFill>
              <a:latin typeface="Aptos" panose="020B0004020202020204" pitchFamily="34" charset="0"/>
            </a:endParaRPr>
          </a:p>
          <a:p>
            <a:pPr marL="285750" indent="-285750">
              <a:buClr>
                <a:srgbClr val="FFCC00"/>
              </a:buClr>
              <a:buFont typeface="Arial" panose="020B0604020202020204" pitchFamily="34" charset="0"/>
              <a:buChar char="•"/>
            </a:pPr>
            <a:r>
              <a:rPr lang="en-US" dirty="0">
                <a:solidFill>
                  <a:schemeClr val="bg1"/>
                </a:solidFill>
                <a:latin typeface="Aptos" panose="020B0004020202020204" pitchFamily="34" charset="0"/>
              </a:rPr>
              <a:t>The Economic Indicator Handbook: How to Evaluate Economic Trends to Maximize Profits and Minimize Losses (Bloomberg Financial ) </a:t>
            </a:r>
            <a:r>
              <a:rPr lang="en-US" dirty="0">
                <a:solidFill>
                  <a:srgbClr val="FFCC00"/>
                </a:solidFill>
                <a:latin typeface="Aptos" panose="020B0004020202020204" pitchFamily="34" charset="0"/>
                <a:hlinkClick r:id="rId11">
                  <a:extLst>
                    <a:ext uri="{A12FA001-AC4F-418D-AE19-62706E023703}">
                      <ahyp:hlinkClr xmlns:ahyp="http://schemas.microsoft.com/office/drawing/2018/hyperlinkcolor" val="tx"/>
                    </a:ext>
                  </a:extLst>
                </a:hlinkClick>
              </a:rPr>
              <a:t>https://www.amazon.com/Economic-Indicator-Handbook-Bloomberg-Financial/dp/1118204662</a:t>
            </a:r>
            <a:endParaRPr lang="en-US" dirty="0">
              <a:solidFill>
                <a:srgbClr val="FFCC00"/>
              </a:solidFill>
              <a:latin typeface="Aptos" panose="020B0004020202020204" pitchFamily="34" charset="0"/>
            </a:endParaRPr>
          </a:p>
          <a:p>
            <a:pPr marL="285750" indent="-285750">
              <a:buClr>
                <a:srgbClr val="FFCC00"/>
              </a:buClr>
              <a:buFont typeface="Arial" panose="020B0604020202020204" pitchFamily="34" charset="0"/>
              <a:buChar char="•"/>
            </a:pPr>
            <a:endParaRPr lang="en-US" dirty="0">
              <a:solidFill>
                <a:srgbClr val="FFCC00"/>
              </a:solidFill>
              <a:latin typeface="Aptos" panose="020B0004020202020204" pitchFamily="34" charset="0"/>
            </a:endParaRPr>
          </a:p>
          <a:p>
            <a:pPr>
              <a:buClr>
                <a:srgbClr val="FFCC00"/>
              </a:buClr>
            </a:pPr>
            <a:endParaRPr lang="en-US" dirty="0">
              <a:solidFill>
                <a:schemeClr val="bg1"/>
              </a:solidFill>
              <a:latin typeface="Aptos" panose="020B0004020202020204" pitchFamily="34" charset="0"/>
            </a:endParaRPr>
          </a:p>
        </p:txBody>
      </p:sp>
      <p:pic>
        <p:nvPicPr>
          <p:cNvPr id="24" name="Picture 23" descr="A black and white logo&#10;&#10;Description automatically generated">
            <a:extLst>
              <a:ext uri="{FF2B5EF4-FFF2-40B4-BE49-F238E27FC236}">
                <a16:creationId xmlns:a16="http://schemas.microsoft.com/office/drawing/2014/main" id="{B93240CC-1566-EBE9-66B9-CBD05B002D1C}"/>
              </a:ext>
            </a:extLst>
          </p:cNvPr>
          <p:cNvPicPr>
            <a:picLocks noChangeAspect="1"/>
          </p:cNvPicPr>
          <p:nvPr/>
        </p:nvPicPr>
        <p:blipFill>
          <a:blip r:embed="rId12">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pic>
        <p:nvPicPr>
          <p:cNvPr id="5122" name="Picture 2" descr="XXXVII-CBCIO-16">
            <a:extLst>
              <a:ext uri="{FF2B5EF4-FFF2-40B4-BE49-F238E27FC236}">
                <a16:creationId xmlns:a16="http://schemas.microsoft.com/office/drawing/2014/main" id="{7A16AFD1-5FFC-365D-6733-E3EE963BA7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8740" y="2660449"/>
            <a:ext cx="5062200" cy="3375320"/>
          </a:xfrm>
          <a:prstGeom prst="round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4C3E5CD3-0BD1-B0D4-DF02-7B18C3599910}"/>
              </a:ext>
            </a:extLst>
          </p:cNvPr>
          <p:cNvSpPr/>
          <p:nvPr/>
        </p:nvSpPr>
        <p:spPr>
          <a:xfrm>
            <a:off x="3254829" y="654157"/>
            <a:ext cx="96719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5">
            <a:extLst>
              <a:ext uri="{FF2B5EF4-FFF2-40B4-BE49-F238E27FC236}">
                <a16:creationId xmlns:a16="http://schemas.microsoft.com/office/drawing/2014/main" id="{8D19A829-B8A6-4426-BE37-E55042061C93}"/>
              </a:ext>
            </a:extLst>
          </p:cNvPr>
          <p:cNvSpPr txBox="1"/>
          <p:nvPr/>
        </p:nvSpPr>
        <p:spPr>
          <a:xfrm>
            <a:off x="3450771" y="793675"/>
            <a:ext cx="8741229" cy="523220"/>
          </a:xfrm>
          <a:prstGeom prst="rect">
            <a:avLst/>
          </a:prstGeom>
          <a:noFill/>
        </p:spPr>
        <p:txBody>
          <a:bodyPr wrap="square" rtlCol="0">
            <a:spAutoFit/>
          </a:bodyPr>
          <a:lstStyle/>
          <a:p>
            <a:pPr algn="ctr"/>
            <a:r>
              <a:rPr lang="es-ES" sz="2800" b="1" dirty="0">
                <a:solidFill>
                  <a:schemeClr val="tx1">
                    <a:lumMod val="85000"/>
                    <a:lumOff val="15000"/>
                  </a:schemeClr>
                </a:solidFill>
                <a:latin typeface="Aptos" panose="020B0004020202020204" pitchFamily="34" charset="0"/>
              </a:rPr>
              <a:t>Identificando tendencias en la práctica - Seculares</a:t>
            </a:r>
            <a:endParaRPr lang="es-CO" sz="2800" b="1" dirty="0">
              <a:solidFill>
                <a:schemeClr val="tx1">
                  <a:lumMod val="85000"/>
                  <a:lumOff val="15000"/>
                </a:schemeClr>
              </a:solidFill>
              <a:latin typeface="Aptos" panose="020B0004020202020204" pitchFamily="34" charset="0"/>
            </a:endParaRPr>
          </a:p>
        </p:txBody>
      </p:sp>
    </p:spTree>
    <p:extLst>
      <p:ext uri="{BB962C8B-B14F-4D97-AF65-F5344CB8AC3E}">
        <p14:creationId xmlns:p14="http://schemas.microsoft.com/office/powerpoint/2010/main" val="3880385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6F5A7-3554-974F-18F3-37585F6F7EC0}"/>
            </a:ext>
          </a:extLst>
        </p:cNvPr>
        <p:cNvGrpSpPr/>
        <p:nvPr/>
      </p:nvGrpSpPr>
      <p:grpSpPr>
        <a:xfrm>
          <a:off x="0" y="0"/>
          <a:ext cx="0" cy="0"/>
          <a:chOff x="0" y="0"/>
          <a:chExt cx="0" cy="0"/>
        </a:xfrm>
      </p:grpSpPr>
      <p:pic>
        <p:nvPicPr>
          <p:cNvPr id="44" name="Imagen 43">
            <a:extLst>
              <a:ext uri="{FF2B5EF4-FFF2-40B4-BE49-F238E27FC236}">
                <a16:creationId xmlns:a16="http://schemas.microsoft.com/office/drawing/2014/main" id="{E4506668-8B0D-66E4-354F-7340C3DC1FC8}"/>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0130091">
            <a:off x="-808837" y="-18176"/>
            <a:ext cx="6870434" cy="6870434"/>
          </a:xfrm>
          <a:prstGeom prst="rect">
            <a:avLst/>
          </a:prstGeom>
        </p:spPr>
      </p:pic>
      <p:grpSp>
        <p:nvGrpSpPr>
          <p:cNvPr id="16" name="Grupo 15">
            <a:extLst>
              <a:ext uri="{FF2B5EF4-FFF2-40B4-BE49-F238E27FC236}">
                <a16:creationId xmlns:a16="http://schemas.microsoft.com/office/drawing/2014/main" id="{A171A744-35E2-9C83-F43F-48E4BA69FCE6}"/>
              </a:ext>
            </a:extLst>
          </p:cNvPr>
          <p:cNvGrpSpPr/>
          <p:nvPr/>
        </p:nvGrpSpPr>
        <p:grpSpPr>
          <a:xfrm>
            <a:off x="642048" y="3273868"/>
            <a:ext cx="3487198" cy="3060108"/>
            <a:chOff x="642048" y="3284142"/>
            <a:chExt cx="3487198" cy="3060108"/>
          </a:xfrm>
        </p:grpSpPr>
        <p:sp>
          <p:nvSpPr>
            <p:cNvPr id="13" name="Lágrima 12">
              <a:extLst>
                <a:ext uri="{FF2B5EF4-FFF2-40B4-BE49-F238E27FC236}">
                  <a16:creationId xmlns:a16="http://schemas.microsoft.com/office/drawing/2014/main" id="{1B372BB1-BDE2-389C-A182-7F604BBE7C97}"/>
                </a:ext>
              </a:extLst>
            </p:cNvPr>
            <p:cNvSpPr/>
            <p:nvPr/>
          </p:nvSpPr>
          <p:spPr>
            <a:xfrm rot="10800000" flipH="1" flipV="1">
              <a:off x="642048" y="3284142"/>
              <a:ext cx="3487198" cy="3060108"/>
            </a:xfrm>
            <a:prstGeom prst="teardrop">
              <a:avLst/>
            </a:prstGeom>
            <a:solidFill>
              <a:srgbClr val="65F380">
                <a:alpha val="5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TextBox 4">
              <a:extLst>
                <a:ext uri="{FF2B5EF4-FFF2-40B4-BE49-F238E27FC236}">
                  <a16:creationId xmlns:a16="http://schemas.microsoft.com/office/drawing/2014/main" id="{3122A754-2B7B-B8F0-5284-114B57936A47}"/>
                </a:ext>
              </a:extLst>
            </p:cNvPr>
            <p:cNvSpPr txBox="1"/>
            <p:nvPr/>
          </p:nvSpPr>
          <p:spPr>
            <a:xfrm>
              <a:off x="1168129" y="3705876"/>
              <a:ext cx="2774353" cy="2272866"/>
            </a:xfrm>
            <a:prstGeom prst="rect">
              <a:avLst/>
            </a:prstGeom>
            <a:noFill/>
            <a:ln>
              <a:noFill/>
            </a:ln>
          </p:spPr>
          <p:txBody>
            <a:bodyPr wrap="square" rtlCol="0">
              <a:spAutoFit/>
            </a:bodyPr>
            <a:lstStyle/>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Rebalanceo de Portafolio </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Ejecución</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Controles de Límites Previos a la Operación</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Liquidaciones y operaciones</a:t>
              </a:r>
              <a:endParaRPr lang="en-US" sz="1600" dirty="0">
                <a:solidFill>
                  <a:schemeClr val="bg1"/>
                </a:solidFill>
                <a:latin typeface="Aptos" panose="020B0004020202020204" pitchFamily="34" charset="0"/>
              </a:endParaRPr>
            </a:p>
          </p:txBody>
        </p:sp>
      </p:grpSp>
      <p:pic>
        <p:nvPicPr>
          <p:cNvPr id="24" name="Picture 23" descr="A black and white logo&#10;&#10;Description automatically generated">
            <a:extLst>
              <a:ext uri="{FF2B5EF4-FFF2-40B4-BE49-F238E27FC236}">
                <a16:creationId xmlns:a16="http://schemas.microsoft.com/office/drawing/2014/main" id="{6D7451E1-EF36-148E-035F-70ED80966283}"/>
              </a:ext>
            </a:extLst>
          </p:cNvPr>
          <p:cNvPicPr>
            <a:picLocks noChangeAspect="1"/>
          </p:cNvPicPr>
          <p:nvPr/>
        </p:nvPicPr>
        <p:blipFill>
          <a:blip r:embed="rId5">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grpSp>
        <p:nvGrpSpPr>
          <p:cNvPr id="7" name="Grupo 6">
            <a:extLst>
              <a:ext uri="{FF2B5EF4-FFF2-40B4-BE49-F238E27FC236}">
                <a16:creationId xmlns:a16="http://schemas.microsoft.com/office/drawing/2014/main" id="{90850C3C-10EC-9B45-1CEA-195D98A36C36}"/>
              </a:ext>
            </a:extLst>
          </p:cNvPr>
          <p:cNvGrpSpPr/>
          <p:nvPr/>
        </p:nvGrpSpPr>
        <p:grpSpPr>
          <a:xfrm>
            <a:off x="5909655" y="1047045"/>
            <a:ext cx="2177892" cy="2199333"/>
            <a:chOff x="5909655" y="1047045"/>
            <a:chExt cx="2177892" cy="2199333"/>
          </a:xfrm>
        </p:grpSpPr>
        <p:pic>
          <p:nvPicPr>
            <p:cNvPr id="2" name="Imagen 1" descr="Imagen que contiene Forma&#10;&#10;Descripción generada automáticamente">
              <a:extLst>
                <a:ext uri="{FF2B5EF4-FFF2-40B4-BE49-F238E27FC236}">
                  <a16:creationId xmlns:a16="http://schemas.microsoft.com/office/drawing/2014/main" id="{998EC950-AF58-49D5-1FCD-0A312148D00C}"/>
                </a:ext>
              </a:extLst>
            </p:cNvPr>
            <p:cNvPicPr>
              <a:picLocks noChangeAspect="1"/>
            </p:cNvPicPr>
            <p:nvPr/>
          </p:nvPicPr>
          <p:blipFill rotWithShape="1">
            <a:blip r:embed="rId6"/>
            <a:srcRect l="50022" b="49625"/>
            <a:stretch/>
          </p:blipFill>
          <p:spPr>
            <a:xfrm>
              <a:off x="5909655" y="1047045"/>
              <a:ext cx="2177892" cy="2199333"/>
            </a:xfrm>
            <a:prstGeom prst="rect">
              <a:avLst/>
            </a:prstGeom>
          </p:spPr>
        </p:pic>
        <p:sp>
          <p:nvSpPr>
            <p:cNvPr id="21" name="TextBox 4">
              <a:extLst>
                <a:ext uri="{FF2B5EF4-FFF2-40B4-BE49-F238E27FC236}">
                  <a16:creationId xmlns:a16="http://schemas.microsoft.com/office/drawing/2014/main" id="{901315B1-EB13-83C2-3CAE-13B191EA2572}"/>
                </a:ext>
              </a:extLst>
            </p:cNvPr>
            <p:cNvSpPr txBox="1"/>
            <p:nvPr/>
          </p:nvSpPr>
          <p:spPr>
            <a:xfrm>
              <a:off x="6148557" y="1838255"/>
              <a:ext cx="1514804" cy="1077218"/>
            </a:xfrm>
            <a:prstGeom prst="rect">
              <a:avLst/>
            </a:prstGeom>
            <a:noFill/>
            <a:ln>
              <a:noFill/>
            </a:ln>
          </p:spPr>
          <p:txBody>
            <a:bodyPr wrap="square" rtlCol="0">
              <a:spAutoFit/>
            </a:bodyPr>
            <a:lstStyle/>
            <a:p>
              <a:pPr>
                <a:buClr>
                  <a:srgbClr val="FFCC00"/>
                </a:buClr>
              </a:pPr>
              <a:r>
                <a:rPr lang="es-ES" sz="1600" b="1" dirty="0">
                  <a:solidFill>
                    <a:schemeClr val="bg1"/>
                  </a:solidFill>
                  <a:latin typeface="Aptos" panose="020B0004020202020204" pitchFamily="34" charset="0"/>
                </a:rPr>
                <a:t>Asignación Estratégica y Táctica de Activos</a:t>
              </a:r>
              <a:endParaRPr lang="en-US" sz="1600" b="1" dirty="0">
                <a:solidFill>
                  <a:schemeClr val="bg1"/>
                </a:solidFill>
                <a:latin typeface="Aptos" panose="020B0004020202020204" pitchFamily="34" charset="0"/>
              </a:endParaRPr>
            </a:p>
          </p:txBody>
        </p:sp>
      </p:grpSp>
      <p:grpSp>
        <p:nvGrpSpPr>
          <p:cNvPr id="8" name="Grupo 7">
            <a:extLst>
              <a:ext uri="{FF2B5EF4-FFF2-40B4-BE49-F238E27FC236}">
                <a16:creationId xmlns:a16="http://schemas.microsoft.com/office/drawing/2014/main" id="{A37A4CB4-7684-3920-9CE2-1DE36279D30C}"/>
              </a:ext>
            </a:extLst>
          </p:cNvPr>
          <p:cNvGrpSpPr/>
          <p:nvPr/>
        </p:nvGrpSpPr>
        <p:grpSpPr>
          <a:xfrm>
            <a:off x="5922220" y="3251588"/>
            <a:ext cx="2165326" cy="2278501"/>
            <a:chOff x="5922220" y="3251588"/>
            <a:chExt cx="2165326" cy="2278501"/>
          </a:xfrm>
        </p:grpSpPr>
        <p:pic>
          <p:nvPicPr>
            <p:cNvPr id="4" name="Imagen 3">
              <a:extLst>
                <a:ext uri="{FF2B5EF4-FFF2-40B4-BE49-F238E27FC236}">
                  <a16:creationId xmlns:a16="http://schemas.microsoft.com/office/drawing/2014/main" id="{3A01343C-E26B-92C1-6CF9-DD3EA4557B15}"/>
                </a:ext>
              </a:extLst>
            </p:cNvPr>
            <p:cNvPicPr>
              <a:picLocks noChangeAspect="1"/>
            </p:cNvPicPr>
            <p:nvPr/>
          </p:nvPicPr>
          <p:blipFill rotWithShape="1">
            <a:blip r:embed="rId7"/>
            <a:srcRect l="50311" t="49351" b="-1540"/>
            <a:stretch/>
          </p:blipFill>
          <p:spPr>
            <a:xfrm>
              <a:off x="5922220" y="3251588"/>
              <a:ext cx="2165326" cy="2278501"/>
            </a:xfrm>
            <a:prstGeom prst="rect">
              <a:avLst/>
            </a:prstGeom>
          </p:spPr>
        </p:pic>
        <p:sp>
          <p:nvSpPr>
            <p:cNvPr id="22" name="TextBox 4">
              <a:extLst>
                <a:ext uri="{FF2B5EF4-FFF2-40B4-BE49-F238E27FC236}">
                  <a16:creationId xmlns:a16="http://schemas.microsoft.com/office/drawing/2014/main" id="{AD1EB531-4B2B-127C-EED8-90F3CE6E1534}"/>
                </a:ext>
              </a:extLst>
            </p:cNvPr>
            <p:cNvSpPr txBox="1"/>
            <p:nvPr/>
          </p:nvSpPr>
          <p:spPr>
            <a:xfrm>
              <a:off x="6110129" y="3685403"/>
              <a:ext cx="1514804" cy="584775"/>
            </a:xfrm>
            <a:prstGeom prst="rect">
              <a:avLst/>
            </a:prstGeom>
            <a:noFill/>
            <a:ln>
              <a:noFill/>
            </a:ln>
          </p:spPr>
          <p:txBody>
            <a:bodyPr wrap="square" rtlCol="0">
              <a:spAutoFit/>
            </a:bodyPr>
            <a:lstStyle/>
            <a:p>
              <a:pPr>
                <a:buClr>
                  <a:srgbClr val="FFCC00"/>
                </a:buClr>
              </a:pPr>
              <a:r>
                <a:rPr lang="es-ES" sz="1600" b="1" dirty="0">
                  <a:solidFill>
                    <a:schemeClr val="bg1"/>
                  </a:solidFill>
                  <a:latin typeface="Aptos" panose="020B0004020202020204" pitchFamily="34" charset="0"/>
                </a:rPr>
                <a:t>Construcción de Portafolio</a:t>
              </a:r>
              <a:endParaRPr lang="en-US" sz="1600" b="1" dirty="0">
                <a:solidFill>
                  <a:schemeClr val="bg1"/>
                </a:solidFill>
                <a:latin typeface="Aptos" panose="020B0004020202020204" pitchFamily="34" charset="0"/>
              </a:endParaRPr>
            </a:p>
          </p:txBody>
        </p:sp>
      </p:grpSp>
      <p:grpSp>
        <p:nvGrpSpPr>
          <p:cNvPr id="9" name="Grupo 8">
            <a:extLst>
              <a:ext uri="{FF2B5EF4-FFF2-40B4-BE49-F238E27FC236}">
                <a16:creationId xmlns:a16="http://schemas.microsoft.com/office/drawing/2014/main" id="{13F217F9-E2E7-523C-A6C6-79A95EF4462B}"/>
              </a:ext>
            </a:extLst>
          </p:cNvPr>
          <p:cNvGrpSpPr/>
          <p:nvPr/>
        </p:nvGrpSpPr>
        <p:grpSpPr>
          <a:xfrm>
            <a:off x="3699933" y="3263549"/>
            <a:ext cx="2303093" cy="2199333"/>
            <a:chOff x="3699933" y="3263549"/>
            <a:chExt cx="2303093" cy="2199333"/>
          </a:xfrm>
        </p:grpSpPr>
        <p:pic>
          <p:nvPicPr>
            <p:cNvPr id="3" name="Imagen 2" descr="Imagen que contiene Forma&#10;&#10;Descripción generada automáticamente">
              <a:extLst>
                <a:ext uri="{FF2B5EF4-FFF2-40B4-BE49-F238E27FC236}">
                  <a16:creationId xmlns:a16="http://schemas.microsoft.com/office/drawing/2014/main" id="{60409F77-D870-1547-5DFB-7F2BDBC92EAD}"/>
                </a:ext>
              </a:extLst>
            </p:cNvPr>
            <p:cNvPicPr>
              <a:picLocks noChangeAspect="1"/>
            </p:cNvPicPr>
            <p:nvPr/>
          </p:nvPicPr>
          <p:blipFill rotWithShape="1">
            <a:blip r:embed="rId8"/>
            <a:srcRect t="49625" r="49004"/>
            <a:stretch/>
          </p:blipFill>
          <p:spPr>
            <a:xfrm>
              <a:off x="3699933" y="3263549"/>
              <a:ext cx="2222287" cy="2199333"/>
            </a:xfrm>
            <a:prstGeom prst="rect">
              <a:avLst/>
            </a:prstGeom>
          </p:spPr>
        </p:pic>
        <p:sp>
          <p:nvSpPr>
            <p:cNvPr id="23" name="TextBox 4">
              <a:extLst>
                <a:ext uri="{FF2B5EF4-FFF2-40B4-BE49-F238E27FC236}">
                  <a16:creationId xmlns:a16="http://schemas.microsoft.com/office/drawing/2014/main" id="{F677D2CF-2699-00B9-0F98-0CAEE65579CD}"/>
                </a:ext>
              </a:extLst>
            </p:cNvPr>
            <p:cNvSpPr txBox="1"/>
            <p:nvPr/>
          </p:nvSpPr>
          <p:spPr>
            <a:xfrm>
              <a:off x="4130392" y="3685403"/>
              <a:ext cx="1872634" cy="584775"/>
            </a:xfrm>
            <a:prstGeom prst="rect">
              <a:avLst/>
            </a:prstGeom>
            <a:noFill/>
            <a:ln>
              <a:noFill/>
            </a:ln>
          </p:spPr>
          <p:txBody>
            <a:bodyPr wrap="square" rtlCol="0">
              <a:spAutoFit/>
            </a:bodyPr>
            <a:lstStyle/>
            <a:p>
              <a:pPr>
                <a:buClr>
                  <a:srgbClr val="FFCC00"/>
                </a:buClr>
              </a:pPr>
              <a:r>
                <a:rPr lang="es-ES" sz="1600" b="1" dirty="0">
                  <a:solidFill>
                    <a:schemeClr val="bg1"/>
                  </a:solidFill>
                  <a:latin typeface="Aptos" panose="020B0004020202020204" pitchFamily="34" charset="0"/>
                </a:rPr>
                <a:t>Implementación de Portafolio</a:t>
              </a:r>
              <a:endParaRPr lang="en-US" sz="1600" b="1" dirty="0">
                <a:solidFill>
                  <a:schemeClr val="bg1"/>
                </a:solidFill>
                <a:latin typeface="Aptos" panose="020B0004020202020204" pitchFamily="34" charset="0"/>
              </a:endParaRPr>
            </a:p>
          </p:txBody>
        </p:sp>
      </p:grpSp>
      <p:grpSp>
        <p:nvGrpSpPr>
          <p:cNvPr id="10" name="Grupo 9">
            <a:extLst>
              <a:ext uri="{FF2B5EF4-FFF2-40B4-BE49-F238E27FC236}">
                <a16:creationId xmlns:a16="http://schemas.microsoft.com/office/drawing/2014/main" id="{B5128B34-38E4-BC81-AEEE-8E9EC585E09A}"/>
              </a:ext>
            </a:extLst>
          </p:cNvPr>
          <p:cNvGrpSpPr/>
          <p:nvPr/>
        </p:nvGrpSpPr>
        <p:grpSpPr>
          <a:xfrm>
            <a:off x="3699933" y="1047045"/>
            <a:ext cx="2303093" cy="2199333"/>
            <a:chOff x="3699933" y="1047045"/>
            <a:chExt cx="2303093" cy="2199333"/>
          </a:xfrm>
        </p:grpSpPr>
        <p:pic>
          <p:nvPicPr>
            <p:cNvPr id="5" name="Imagen 4">
              <a:extLst>
                <a:ext uri="{FF2B5EF4-FFF2-40B4-BE49-F238E27FC236}">
                  <a16:creationId xmlns:a16="http://schemas.microsoft.com/office/drawing/2014/main" id="{0FC710A2-D411-408B-99BE-65400F5C3154}"/>
                </a:ext>
              </a:extLst>
            </p:cNvPr>
            <p:cNvPicPr>
              <a:picLocks noChangeAspect="1"/>
            </p:cNvPicPr>
            <p:nvPr/>
          </p:nvPicPr>
          <p:blipFill rotWithShape="1">
            <a:blip r:embed="rId9"/>
            <a:srcRect r="50311" b="49625"/>
            <a:stretch/>
          </p:blipFill>
          <p:spPr>
            <a:xfrm>
              <a:off x="3699933" y="1047045"/>
              <a:ext cx="2165327" cy="2199333"/>
            </a:xfrm>
            <a:prstGeom prst="rect">
              <a:avLst/>
            </a:prstGeom>
          </p:spPr>
        </p:pic>
        <p:sp>
          <p:nvSpPr>
            <p:cNvPr id="25" name="TextBox 4">
              <a:extLst>
                <a:ext uri="{FF2B5EF4-FFF2-40B4-BE49-F238E27FC236}">
                  <a16:creationId xmlns:a16="http://schemas.microsoft.com/office/drawing/2014/main" id="{01AC39ED-2939-FC0C-3CEE-91D82363842A}"/>
                </a:ext>
              </a:extLst>
            </p:cNvPr>
            <p:cNvSpPr txBox="1"/>
            <p:nvPr/>
          </p:nvSpPr>
          <p:spPr>
            <a:xfrm>
              <a:off x="4130392" y="2084477"/>
              <a:ext cx="1872634" cy="584775"/>
            </a:xfrm>
            <a:prstGeom prst="rect">
              <a:avLst/>
            </a:prstGeom>
            <a:noFill/>
            <a:ln>
              <a:noFill/>
            </a:ln>
          </p:spPr>
          <p:txBody>
            <a:bodyPr wrap="square" rtlCol="0">
              <a:spAutoFit/>
            </a:bodyPr>
            <a:lstStyle/>
            <a:p>
              <a:pPr>
                <a:buClr>
                  <a:srgbClr val="FFCC00"/>
                </a:buClr>
              </a:pPr>
              <a:r>
                <a:rPr lang="es-ES" sz="1600" b="1" dirty="0">
                  <a:solidFill>
                    <a:schemeClr val="bg1"/>
                  </a:solidFill>
                  <a:latin typeface="Aptos" panose="020B0004020202020204" pitchFamily="34" charset="0"/>
                </a:rPr>
                <a:t>Seguimiento de Portafolio</a:t>
              </a:r>
              <a:endParaRPr lang="en-US" sz="1600" b="1" dirty="0">
                <a:solidFill>
                  <a:schemeClr val="bg1"/>
                </a:solidFill>
                <a:latin typeface="Aptos" panose="020B0004020202020204" pitchFamily="34" charset="0"/>
              </a:endParaRPr>
            </a:p>
          </p:txBody>
        </p:sp>
      </p:grpSp>
      <p:grpSp>
        <p:nvGrpSpPr>
          <p:cNvPr id="14" name="Grupo 13">
            <a:extLst>
              <a:ext uri="{FF2B5EF4-FFF2-40B4-BE49-F238E27FC236}">
                <a16:creationId xmlns:a16="http://schemas.microsoft.com/office/drawing/2014/main" id="{33B1E354-9DA9-B5B8-18E0-B6BCD3DA0CA6}"/>
              </a:ext>
            </a:extLst>
          </p:cNvPr>
          <p:cNvGrpSpPr/>
          <p:nvPr/>
        </p:nvGrpSpPr>
        <p:grpSpPr>
          <a:xfrm>
            <a:off x="7619081" y="172801"/>
            <a:ext cx="3598052" cy="3060108"/>
            <a:chOff x="7619081" y="141979"/>
            <a:chExt cx="3598052" cy="3060108"/>
          </a:xfrm>
        </p:grpSpPr>
        <p:sp>
          <p:nvSpPr>
            <p:cNvPr id="26" name="Lágrima 25">
              <a:extLst>
                <a:ext uri="{FF2B5EF4-FFF2-40B4-BE49-F238E27FC236}">
                  <a16:creationId xmlns:a16="http://schemas.microsoft.com/office/drawing/2014/main" id="{B038EC4F-A6A9-3DEF-E1CD-5C1668766810}"/>
                </a:ext>
              </a:extLst>
            </p:cNvPr>
            <p:cNvSpPr/>
            <p:nvPr/>
          </p:nvSpPr>
          <p:spPr>
            <a:xfrm rot="10800000">
              <a:off x="7619081" y="141979"/>
              <a:ext cx="3487198" cy="3060108"/>
            </a:xfrm>
            <a:prstGeom prst="teardrop">
              <a:avLst/>
            </a:prstGeom>
            <a:solidFill>
              <a:srgbClr val="5D39A4">
                <a:alpha val="5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extBox 4">
              <a:extLst>
                <a:ext uri="{FF2B5EF4-FFF2-40B4-BE49-F238E27FC236}">
                  <a16:creationId xmlns:a16="http://schemas.microsoft.com/office/drawing/2014/main" id="{83453A28-CF3C-7853-B701-0947F028C3E4}"/>
                </a:ext>
              </a:extLst>
            </p:cNvPr>
            <p:cNvSpPr txBox="1"/>
            <p:nvPr/>
          </p:nvSpPr>
          <p:spPr>
            <a:xfrm>
              <a:off x="8415588" y="765717"/>
              <a:ext cx="2801545" cy="1903534"/>
            </a:xfrm>
            <a:prstGeom prst="rect">
              <a:avLst/>
            </a:prstGeom>
            <a:noFill/>
            <a:ln>
              <a:noFill/>
            </a:ln>
          </p:spPr>
          <p:txBody>
            <a:bodyPr wrap="square" rtlCol="0">
              <a:spAutoFit/>
            </a:bodyPr>
            <a:lstStyle/>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Ambiente Macroeconómico</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Factores de Mercado</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Factores Estructurales</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Factores Políticos</a:t>
              </a:r>
              <a:endParaRPr lang="en-US" sz="1600" dirty="0">
                <a:solidFill>
                  <a:schemeClr val="bg1"/>
                </a:solidFill>
                <a:latin typeface="Aptos" panose="020B0004020202020204" pitchFamily="34" charset="0"/>
              </a:endParaRPr>
            </a:p>
          </p:txBody>
        </p:sp>
      </p:grpSp>
      <p:grpSp>
        <p:nvGrpSpPr>
          <p:cNvPr id="15" name="Grupo 14">
            <a:extLst>
              <a:ext uri="{FF2B5EF4-FFF2-40B4-BE49-F238E27FC236}">
                <a16:creationId xmlns:a16="http://schemas.microsoft.com/office/drawing/2014/main" id="{E492A081-A6DC-65AF-D0A7-51E2EB5C6FAD}"/>
              </a:ext>
            </a:extLst>
          </p:cNvPr>
          <p:cNvGrpSpPr/>
          <p:nvPr/>
        </p:nvGrpSpPr>
        <p:grpSpPr>
          <a:xfrm>
            <a:off x="7732036" y="3273823"/>
            <a:ext cx="3548110" cy="3060108"/>
            <a:chOff x="7732036" y="3263549"/>
            <a:chExt cx="3548110" cy="3060108"/>
          </a:xfrm>
        </p:grpSpPr>
        <p:sp>
          <p:nvSpPr>
            <p:cNvPr id="12" name="Lágrima 11">
              <a:extLst>
                <a:ext uri="{FF2B5EF4-FFF2-40B4-BE49-F238E27FC236}">
                  <a16:creationId xmlns:a16="http://schemas.microsoft.com/office/drawing/2014/main" id="{E92FBFB4-3D2E-0403-9A5F-7BA3666FBB02}"/>
                </a:ext>
              </a:extLst>
            </p:cNvPr>
            <p:cNvSpPr/>
            <p:nvPr/>
          </p:nvSpPr>
          <p:spPr>
            <a:xfrm rot="10800000" flipV="1">
              <a:off x="7732036" y="3263549"/>
              <a:ext cx="3487198" cy="3060108"/>
            </a:xfrm>
            <a:prstGeom prst="teardrop">
              <a:avLst/>
            </a:prstGeom>
            <a:solidFill>
              <a:srgbClr val="00A5D7">
                <a:alpha val="5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TextBox 4">
              <a:extLst>
                <a:ext uri="{FF2B5EF4-FFF2-40B4-BE49-F238E27FC236}">
                  <a16:creationId xmlns:a16="http://schemas.microsoft.com/office/drawing/2014/main" id="{6D8B136A-B8B1-0DC1-0093-6A07BACA108A}"/>
                </a:ext>
              </a:extLst>
            </p:cNvPr>
            <p:cNvSpPr txBox="1"/>
            <p:nvPr/>
          </p:nvSpPr>
          <p:spPr>
            <a:xfrm>
              <a:off x="8478601" y="3950918"/>
              <a:ext cx="2801545" cy="1534203"/>
            </a:xfrm>
            <a:prstGeom prst="rect">
              <a:avLst/>
            </a:prstGeom>
            <a:noFill/>
            <a:ln>
              <a:noFill/>
            </a:ln>
          </p:spPr>
          <p:txBody>
            <a:bodyPr wrap="square" rtlCol="0">
              <a:spAutoFit/>
            </a:bodyPr>
            <a:lstStyle/>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Volatilidad</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Retornos de Activos</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Optimización</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Correlaciones</a:t>
              </a:r>
              <a:endParaRPr lang="en-US" sz="1600" dirty="0">
                <a:solidFill>
                  <a:schemeClr val="bg1"/>
                </a:solidFill>
                <a:latin typeface="Aptos" panose="020B0004020202020204" pitchFamily="34" charset="0"/>
              </a:endParaRPr>
            </a:p>
          </p:txBody>
        </p:sp>
      </p:grpSp>
      <p:grpSp>
        <p:nvGrpSpPr>
          <p:cNvPr id="17" name="Grupo 16">
            <a:extLst>
              <a:ext uri="{FF2B5EF4-FFF2-40B4-BE49-F238E27FC236}">
                <a16:creationId xmlns:a16="http://schemas.microsoft.com/office/drawing/2014/main" id="{DFF18AF0-BB45-8D21-B4E3-FA1920541057}"/>
              </a:ext>
            </a:extLst>
          </p:cNvPr>
          <p:cNvGrpSpPr/>
          <p:nvPr/>
        </p:nvGrpSpPr>
        <p:grpSpPr>
          <a:xfrm>
            <a:off x="643193" y="172127"/>
            <a:ext cx="3487198" cy="3060108"/>
            <a:chOff x="643193" y="161853"/>
            <a:chExt cx="3487198" cy="3060108"/>
          </a:xfrm>
        </p:grpSpPr>
        <p:sp>
          <p:nvSpPr>
            <p:cNvPr id="34" name="Lágrima 33">
              <a:extLst>
                <a:ext uri="{FF2B5EF4-FFF2-40B4-BE49-F238E27FC236}">
                  <a16:creationId xmlns:a16="http://schemas.microsoft.com/office/drawing/2014/main" id="{0C99592B-70D5-2A50-7098-9515D6FBA202}"/>
                </a:ext>
              </a:extLst>
            </p:cNvPr>
            <p:cNvSpPr/>
            <p:nvPr/>
          </p:nvSpPr>
          <p:spPr>
            <a:xfrm rot="10800000" flipH="1">
              <a:off x="643193" y="161853"/>
              <a:ext cx="3487198" cy="3060108"/>
            </a:xfrm>
            <a:prstGeom prst="teardrop">
              <a:avLst/>
            </a:prstGeom>
            <a:solidFill>
              <a:srgbClr val="FFBD59">
                <a:alpha val="5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TextBox 4">
              <a:extLst>
                <a:ext uri="{FF2B5EF4-FFF2-40B4-BE49-F238E27FC236}">
                  <a16:creationId xmlns:a16="http://schemas.microsoft.com/office/drawing/2014/main" id="{31627645-14DE-4DAC-8FF8-8BD69665EC11}"/>
                </a:ext>
              </a:extLst>
            </p:cNvPr>
            <p:cNvSpPr txBox="1"/>
            <p:nvPr/>
          </p:nvSpPr>
          <p:spPr>
            <a:xfrm>
              <a:off x="1164611" y="929929"/>
              <a:ext cx="2588724" cy="1534203"/>
            </a:xfrm>
            <a:prstGeom prst="rect">
              <a:avLst/>
            </a:prstGeom>
            <a:noFill/>
            <a:ln>
              <a:noFill/>
            </a:ln>
          </p:spPr>
          <p:txBody>
            <a:bodyPr wrap="square" rtlCol="0">
              <a:spAutoFit/>
            </a:bodyPr>
            <a:lstStyle/>
            <a:p>
              <a:pPr marL="285750" indent="-285750">
                <a:lnSpc>
                  <a:spcPct val="150000"/>
                </a:lnSpc>
                <a:buClr>
                  <a:srgbClr val="FFCC00"/>
                </a:buClr>
                <a:buFont typeface="Arial" panose="020B0604020202020204" pitchFamily="34" charset="0"/>
                <a:buChar char="•"/>
              </a:pPr>
              <a:r>
                <a:rPr lang="es-ES" sz="1600" dirty="0" err="1">
                  <a:solidFill>
                    <a:schemeClr val="bg1"/>
                  </a:solidFill>
                  <a:latin typeface="Aptos" panose="020B0004020202020204" pitchFamily="34" charset="0"/>
                </a:rPr>
                <a:t>Benchmark</a:t>
              </a:r>
              <a:r>
                <a:rPr lang="es-ES" sz="1600" dirty="0">
                  <a:solidFill>
                    <a:schemeClr val="bg1"/>
                  </a:solidFill>
                  <a:latin typeface="Aptos" panose="020B0004020202020204" pitchFamily="34" charset="0"/>
                </a:rPr>
                <a:t> estratégico</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Reporte de Desempeño</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Prueba de Estrés</a:t>
              </a:r>
            </a:p>
            <a:p>
              <a:pPr marL="285750" indent="-285750">
                <a:lnSpc>
                  <a:spcPct val="150000"/>
                </a:lnSpc>
                <a:buClr>
                  <a:srgbClr val="FFCC00"/>
                </a:buClr>
                <a:buFont typeface="Arial" panose="020B0604020202020204" pitchFamily="34" charset="0"/>
                <a:buChar char="•"/>
              </a:pPr>
              <a:r>
                <a:rPr lang="es-ES" sz="1600" dirty="0">
                  <a:solidFill>
                    <a:schemeClr val="bg1"/>
                  </a:solidFill>
                  <a:latin typeface="Aptos" panose="020B0004020202020204" pitchFamily="34" charset="0"/>
                </a:rPr>
                <a:t>Atribución de Factores</a:t>
              </a:r>
              <a:endParaRPr lang="en-US" sz="1600" dirty="0">
                <a:solidFill>
                  <a:schemeClr val="bg1"/>
                </a:solidFill>
                <a:latin typeface="Aptos" panose="020B0004020202020204" pitchFamily="34" charset="0"/>
              </a:endParaRPr>
            </a:p>
          </p:txBody>
        </p:sp>
      </p:grpSp>
      <p:pic>
        <p:nvPicPr>
          <p:cNvPr id="20" name="Imagen 19">
            <a:extLst>
              <a:ext uri="{FF2B5EF4-FFF2-40B4-BE49-F238E27FC236}">
                <a16:creationId xmlns:a16="http://schemas.microsoft.com/office/drawing/2014/main" id="{9264952D-1973-9AA6-4499-D2B6444811C7}"/>
              </a:ext>
            </a:extLst>
          </p:cNvPr>
          <p:cNvPicPr>
            <a:picLocks noChangeAspect="1"/>
          </p:cNvPicPr>
          <p:nvPr/>
        </p:nvPicPr>
        <p:blipFill>
          <a:blip r:embed="rId10">
            <a:alphaModFix/>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3406274" y="793836"/>
            <a:ext cx="4876800" cy="4876800"/>
          </a:xfrm>
          <a:prstGeom prst="rect">
            <a:avLst/>
          </a:prstGeom>
        </p:spPr>
      </p:pic>
    </p:spTree>
    <p:extLst>
      <p:ext uri="{BB962C8B-B14F-4D97-AF65-F5344CB8AC3E}">
        <p14:creationId xmlns:p14="http://schemas.microsoft.com/office/powerpoint/2010/main" val="384057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heel(1)">
                                      <p:cBhvr>
                                        <p:cTn id="4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C3BA8-9427-F103-82B8-2C1037492EE6}"/>
            </a:ext>
          </a:extLst>
        </p:cNvPr>
        <p:cNvGrpSpPr/>
        <p:nvPr/>
      </p:nvGrpSpPr>
      <p:grpSpPr>
        <a:xfrm>
          <a:off x="0" y="0"/>
          <a:ext cx="0" cy="0"/>
          <a:chOff x="0" y="0"/>
          <a:chExt cx="0" cy="0"/>
        </a:xfrm>
      </p:grpSpPr>
      <p:pic>
        <p:nvPicPr>
          <p:cNvPr id="7" name="Imagen 43">
            <a:extLst>
              <a:ext uri="{FF2B5EF4-FFF2-40B4-BE49-F238E27FC236}">
                <a16:creationId xmlns:a16="http://schemas.microsoft.com/office/drawing/2014/main" id="{554161EA-6F5A-D414-32A3-7E802ED6FBB4}"/>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0130091">
            <a:off x="-808837" y="-18176"/>
            <a:ext cx="6870434" cy="6870434"/>
          </a:xfrm>
          <a:prstGeom prst="rect">
            <a:avLst/>
          </a:prstGeom>
        </p:spPr>
      </p:pic>
      <p:pic>
        <p:nvPicPr>
          <p:cNvPr id="4" name="Imagen 3">
            <a:extLst>
              <a:ext uri="{FF2B5EF4-FFF2-40B4-BE49-F238E27FC236}">
                <a16:creationId xmlns:a16="http://schemas.microsoft.com/office/drawing/2014/main" id="{5ACA5F9C-7EB0-9DA6-D10A-2D8389DBF24A}"/>
              </a:ext>
            </a:extLst>
          </p:cNvPr>
          <p:cNvPicPr>
            <a:picLocks noChangeAspect="1"/>
          </p:cNvPicPr>
          <p:nvPr/>
        </p:nvPicPr>
        <p:blipFill>
          <a:blip r:embed="rId5">
            <a:alphaModFix amt="7000"/>
          </a:blip>
          <a:stretch>
            <a:fillRect/>
          </a:stretch>
        </p:blipFill>
        <p:spPr>
          <a:xfrm rot="20330209">
            <a:off x="2294059" y="-2569039"/>
            <a:ext cx="10620460" cy="1062046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2F05D035-9880-6E89-8FBD-E2F27BB92286}"/>
              </a:ext>
            </a:extLst>
          </p:cNvPr>
          <p:cNvPicPr>
            <a:picLocks noChangeAspect="1"/>
          </p:cNvPicPr>
          <p:nvPr/>
        </p:nvPicPr>
        <p:blipFill>
          <a:blip r:embed="rId6">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3" name="Rectangle: Rounded Corners 7">
            <a:extLst>
              <a:ext uri="{FF2B5EF4-FFF2-40B4-BE49-F238E27FC236}">
                <a16:creationId xmlns:a16="http://schemas.microsoft.com/office/drawing/2014/main" id="{771587B1-1434-86AE-F6DA-2B94BE51484F}"/>
              </a:ext>
            </a:extLst>
          </p:cNvPr>
          <p:cNvSpPr/>
          <p:nvPr/>
        </p:nvSpPr>
        <p:spPr>
          <a:xfrm>
            <a:off x="-793630" y="228589"/>
            <a:ext cx="9240944"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1">
            <a:extLst>
              <a:ext uri="{FF2B5EF4-FFF2-40B4-BE49-F238E27FC236}">
                <a16:creationId xmlns:a16="http://schemas.microsoft.com/office/drawing/2014/main" id="{4BDAEA03-0D59-8ABD-26CB-E48CCCE7416C}"/>
              </a:ext>
            </a:extLst>
          </p:cNvPr>
          <p:cNvSpPr txBox="1"/>
          <p:nvPr/>
        </p:nvSpPr>
        <p:spPr>
          <a:xfrm>
            <a:off x="735074" y="398884"/>
            <a:ext cx="7418326" cy="461665"/>
          </a:xfrm>
          <a:prstGeom prst="rect">
            <a:avLst/>
          </a:prstGeom>
          <a:noFill/>
        </p:spPr>
        <p:txBody>
          <a:bodyPr wrap="square" rtlCol="0">
            <a:spAutoFit/>
          </a:bodyPr>
          <a:lstStyle/>
          <a:p>
            <a:r>
              <a:rPr lang="es-ES" sz="2400" b="1" dirty="0">
                <a:solidFill>
                  <a:schemeClr val="tx1">
                    <a:lumMod val="85000"/>
                    <a:lumOff val="15000"/>
                  </a:schemeClr>
                </a:solidFill>
                <a:latin typeface="Aptos" panose="020B0004020202020204" pitchFamily="34" charset="0"/>
              </a:rPr>
              <a:t>Identificando tendencias en la práctica - Cíclicas</a:t>
            </a:r>
            <a:endParaRPr lang="es-CO" sz="2400" b="1" dirty="0">
              <a:solidFill>
                <a:schemeClr val="tx1">
                  <a:lumMod val="85000"/>
                  <a:lumOff val="15000"/>
                </a:schemeClr>
              </a:solidFill>
              <a:latin typeface="Aptos" panose="020B0004020202020204" pitchFamily="34" charset="0"/>
            </a:endParaRPr>
          </a:p>
        </p:txBody>
      </p:sp>
      <p:pic>
        <p:nvPicPr>
          <p:cNvPr id="8" name="Picture 2" descr="A Dance to the Music of Time by Nicolas Poussin">
            <a:extLst>
              <a:ext uri="{FF2B5EF4-FFF2-40B4-BE49-F238E27FC236}">
                <a16:creationId xmlns:a16="http://schemas.microsoft.com/office/drawing/2014/main" id="{7A2FA411-A144-C4A0-50C3-4368936614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4247" y="1238595"/>
            <a:ext cx="6955224" cy="5441247"/>
          </a:xfrm>
          <a:prstGeom prst="round2Diag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81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AE57A-1747-92CB-3535-79DB41A0499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AFAA346-FA0A-DB91-7A3B-E01CB721E6DC}"/>
              </a:ext>
            </a:extLst>
          </p:cNvPr>
          <p:cNvPicPr>
            <a:picLocks noChangeAspect="1"/>
          </p:cNvPicPr>
          <p:nvPr/>
        </p:nvPicPr>
        <p:blipFill>
          <a:blip r:embed="rId3">
            <a:alphaModFix amt="7000"/>
          </a:blip>
          <a:stretch>
            <a:fillRect/>
          </a:stretch>
        </p:blipFill>
        <p:spPr>
          <a:xfrm rot="20330209">
            <a:off x="2168233" y="-3606728"/>
            <a:ext cx="10620460" cy="1062046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970B5464-1DA3-A783-F2CD-988CCFCF10A1}"/>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3" name="Rectangle: Rounded Corners 7">
            <a:extLst>
              <a:ext uri="{FF2B5EF4-FFF2-40B4-BE49-F238E27FC236}">
                <a16:creationId xmlns:a16="http://schemas.microsoft.com/office/drawing/2014/main" id="{78C692CE-F864-D654-7519-1220F798B1A2}"/>
              </a:ext>
            </a:extLst>
          </p:cNvPr>
          <p:cNvSpPr/>
          <p:nvPr/>
        </p:nvSpPr>
        <p:spPr>
          <a:xfrm>
            <a:off x="-793631" y="657263"/>
            <a:ext cx="848756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1">
            <a:extLst>
              <a:ext uri="{FF2B5EF4-FFF2-40B4-BE49-F238E27FC236}">
                <a16:creationId xmlns:a16="http://schemas.microsoft.com/office/drawing/2014/main" id="{A1B9FC6D-1606-33C0-4E9A-1FC1BE5124BE}"/>
              </a:ext>
            </a:extLst>
          </p:cNvPr>
          <p:cNvSpPr txBox="1"/>
          <p:nvPr/>
        </p:nvSpPr>
        <p:spPr>
          <a:xfrm>
            <a:off x="735074" y="857185"/>
            <a:ext cx="6874040" cy="400110"/>
          </a:xfrm>
          <a:prstGeom prst="rect">
            <a:avLst/>
          </a:prstGeom>
          <a:noFill/>
        </p:spPr>
        <p:txBody>
          <a:bodyPr wrap="square" rtlCol="0">
            <a:spAutoFit/>
          </a:bodyPr>
          <a:lstStyle/>
          <a:p>
            <a:r>
              <a:rPr lang="es-ES" sz="2000" b="1" dirty="0">
                <a:solidFill>
                  <a:schemeClr val="tx1">
                    <a:lumMod val="85000"/>
                    <a:lumOff val="15000"/>
                  </a:schemeClr>
                </a:solidFill>
                <a:latin typeface="Aptos" panose="020B0004020202020204" pitchFamily="34" charset="0"/>
              </a:rPr>
              <a:t>Identificando tendencias en la práctica - Cíclicas</a:t>
            </a:r>
            <a:endParaRPr lang="es-CO" sz="2000" b="1" dirty="0">
              <a:solidFill>
                <a:schemeClr val="tx1">
                  <a:lumMod val="85000"/>
                  <a:lumOff val="15000"/>
                </a:schemeClr>
              </a:solidFill>
              <a:latin typeface="Aptos" panose="020B0004020202020204" pitchFamily="34" charset="0"/>
            </a:endParaRPr>
          </a:p>
        </p:txBody>
      </p:sp>
      <p:cxnSp>
        <p:nvCxnSpPr>
          <p:cNvPr id="9" name="Straight Connector 10">
            <a:extLst>
              <a:ext uri="{FF2B5EF4-FFF2-40B4-BE49-F238E27FC236}">
                <a16:creationId xmlns:a16="http://schemas.microsoft.com/office/drawing/2014/main" id="{C2CD2CBA-7D14-16F6-0F6D-BE7FC205282A}"/>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40FE263B-A1F6-662B-E6D3-160F44E08632}"/>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2" name="TextBox 4">
            <a:extLst>
              <a:ext uri="{FF2B5EF4-FFF2-40B4-BE49-F238E27FC236}">
                <a16:creationId xmlns:a16="http://schemas.microsoft.com/office/drawing/2014/main" id="{34A17D75-C9CE-E89E-9B45-597ACC01AA5A}"/>
              </a:ext>
            </a:extLst>
          </p:cNvPr>
          <p:cNvSpPr txBox="1"/>
          <p:nvPr/>
        </p:nvSpPr>
        <p:spPr>
          <a:xfrm>
            <a:off x="1287694" y="2240050"/>
            <a:ext cx="9616612" cy="400110"/>
          </a:xfrm>
          <a:prstGeom prst="rect">
            <a:avLst/>
          </a:prstGeom>
          <a:noFill/>
          <a:ln>
            <a:noFill/>
          </a:ln>
        </p:spPr>
        <p:txBody>
          <a:bodyPr wrap="square" rtlCol="0">
            <a:spAutoFit/>
          </a:bodyPr>
          <a:lstStyle/>
          <a:p>
            <a:pPr algn="ctr">
              <a:buClr>
                <a:srgbClr val="FFC002"/>
              </a:buClr>
            </a:pPr>
            <a:r>
              <a:rPr lang="en-US" sz="2000" dirty="0">
                <a:solidFill>
                  <a:schemeClr val="bg1"/>
                </a:solidFill>
                <a:latin typeface="Aptos" panose="020B0004020202020204" pitchFamily="34" charset="0"/>
              </a:rPr>
              <a:t>Howard Marks: “You can’t predict. You can prepare.”</a:t>
            </a:r>
          </a:p>
        </p:txBody>
      </p:sp>
      <p:grpSp>
        <p:nvGrpSpPr>
          <p:cNvPr id="19" name="Grupo 18">
            <a:extLst>
              <a:ext uri="{FF2B5EF4-FFF2-40B4-BE49-F238E27FC236}">
                <a16:creationId xmlns:a16="http://schemas.microsoft.com/office/drawing/2014/main" id="{482A8598-80A5-E5D1-301E-4AC3ECDCA799}"/>
              </a:ext>
            </a:extLst>
          </p:cNvPr>
          <p:cNvGrpSpPr/>
          <p:nvPr/>
        </p:nvGrpSpPr>
        <p:grpSpPr>
          <a:xfrm>
            <a:off x="1409551" y="2838394"/>
            <a:ext cx="9372898" cy="3454415"/>
            <a:chOff x="1409551" y="2838394"/>
            <a:chExt cx="9372898" cy="3454415"/>
          </a:xfrm>
        </p:grpSpPr>
        <p:pic>
          <p:nvPicPr>
            <p:cNvPr id="7" name="Picture 5">
              <a:extLst>
                <a:ext uri="{FF2B5EF4-FFF2-40B4-BE49-F238E27FC236}">
                  <a16:creationId xmlns:a16="http://schemas.microsoft.com/office/drawing/2014/main" id="{B441D35C-4154-FC6E-6CE8-5FB7BDF48349}"/>
                </a:ext>
              </a:extLst>
            </p:cNvPr>
            <p:cNvPicPr>
              <a:picLocks noChangeAspect="1"/>
            </p:cNvPicPr>
            <p:nvPr/>
          </p:nvPicPr>
          <p:blipFill rotWithShape="1">
            <a:blip r:embed="rId5"/>
            <a:srcRect t="13069" b="8463"/>
            <a:stretch/>
          </p:blipFill>
          <p:spPr>
            <a:xfrm>
              <a:off x="1409551" y="2838394"/>
              <a:ext cx="9372898" cy="3454415"/>
            </a:xfrm>
            <a:prstGeom prst="flowChartAlternateProcess">
              <a:avLst/>
            </a:prstGeom>
          </p:spPr>
        </p:pic>
        <p:sp>
          <p:nvSpPr>
            <p:cNvPr id="11" name="Diagrama de flujo: terminador 10">
              <a:extLst>
                <a:ext uri="{FF2B5EF4-FFF2-40B4-BE49-F238E27FC236}">
                  <a16:creationId xmlns:a16="http://schemas.microsoft.com/office/drawing/2014/main" id="{FD90C832-EF53-7980-4076-D443102EDDE1}"/>
                </a:ext>
              </a:extLst>
            </p:cNvPr>
            <p:cNvSpPr/>
            <p:nvPr/>
          </p:nvSpPr>
          <p:spPr>
            <a:xfrm>
              <a:off x="1819106" y="3814709"/>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Expansión</a:t>
              </a:r>
              <a:endParaRPr lang="es-CO" sz="1400" b="1" dirty="0">
                <a:solidFill>
                  <a:schemeClr val="tx1">
                    <a:lumMod val="85000"/>
                    <a:lumOff val="15000"/>
                  </a:schemeClr>
                </a:solidFill>
              </a:endParaRPr>
            </a:p>
          </p:txBody>
        </p:sp>
        <p:sp>
          <p:nvSpPr>
            <p:cNvPr id="12" name="Diagrama de flujo: terminador 11">
              <a:extLst>
                <a:ext uri="{FF2B5EF4-FFF2-40B4-BE49-F238E27FC236}">
                  <a16:creationId xmlns:a16="http://schemas.microsoft.com/office/drawing/2014/main" id="{821E3A33-C614-350B-9E27-F56E51BA0313}"/>
                </a:ext>
              </a:extLst>
            </p:cNvPr>
            <p:cNvSpPr/>
            <p:nvPr/>
          </p:nvSpPr>
          <p:spPr>
            <a:xfrm>
              <a:off x="3430437" y="3099501"/>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Pico</a:t>
              </a:r>
              <a:endParaRPr lang="es-CO" sz="1400" b="1" dirty="0">
                <a:solidFill>
                  <a:schemeClr val="tx1">
                    <a:lumMod val="85000"/>
                    <a:lumOff val="15000"/>
                  </a:schemeClr>
                </a:solidFill>
              </a:endParaRPr>
            </a:p>
          </p:txBody>
        </p:sp>
        <p:sp>
          <p:nvSpPr>
            <p:cNvPr id="13" name="Diagrama de flujo: terminador 12">
              <a:extLst>
                <a:ext uri="{FF2B5EF4-FFF2-40B4-BE49-F238E27FC236}">
                  <a16:creationId xmlns:a16="http://schemas.microsoft.com/office/drawing/2014/main" id="{E8408B7C-5FDE-6E02-9DA7-F6A6DD9FCADC}"/>
                </a:ext>
              </a:extLst>
            </p:cNvPr>
            <p:cNvSpPr/>
            <p:nvPr/>
          </p:nvSpPr>
          <p:spPr>
            <a:xfrm>
              <a:off x="3949088" y="5231373"/>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Depresión</a:t>
              </a:r>
              <a:endParaRPr lang="es-CO" sz="1400" b="1" dirty="0">
                <a:solidFill>
                  <a:schemeClr val="tx1">
                    <a:lumMod val="85000"/>
                    <a:lumOff val="15000"/>
                  </a:schemeClr>
                </a:solidFill>
              </a:endParaRPr>
            </a:p>
          </p:txBody>
        </p:sp>
        <p:sp>
          <p:nvSpPr>
            <p:cNvPr id="14" name="Diagrama de flujo: terminador 13">
              <a:extLst>
                <a:ext uri="{FF2B5EF4-FFF2-40B4-BE49-F238E27FC236}">
                  <a16:creationId xmlns:a16="http://schemas.microsoft.com/office/drawing/2014/main" id="{807984BC-C318-7CF8-EB29-58BE4D0AB583}"/>
                </a:ext>
              </a:extLst>
            </p:cNvPr>
            <p:cNvSpPr/>
            <p:nvPr/>
          </p:nvSpPr>
          <p:spPr>
            <a:xfrm>
              <a:off x="4986391" y="3741542"/>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Recesión</a:t>
              </a:r>
              <a:endParaRPr lang="es-CO" sz="1400" b="1" dirty="0">
                <a:solidFill>
                  <a:schemeClr val="tx1">
                    <a:lumMod val="85000"/>
                    <a:lumOff val="15000"/>
                  </a:schemeClr>
                </a:solidFill>
              </a:endParaRPr>
            </a:p>
          </p:txBody>
        </p:sp>
        <p:sp>
          <p:nvSpPr>
            <p:cNvPr id="15" name="Diagrama de flujo: terminador 14">
              <a:extLst>
                <a:ext uri="{FF2B5EF4-FFF2-40B4-BE49-F238E27FC236}">
                  <a16:creationId xmlns:a16="http://schemas.microsoft.com/office/drawing/2014/main" id="{FEC487EB-0E5A-D4EE-580A-E5BCA21A2D1C}"/>
                </a:ext>
              </a:extLst>
            </p:cNvPr>
            <p:cNvSpPr/>
            <p:nvPr/>
          </p:nvSpPr>
          <p:spPr>
            <a:xfrm>
              <a:off x="5505042" y="5850237"/>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tx1">
                    <a:lumMod val="85000"/>
                    <a:lumOff val="15000"/>
                  </a:schemeClr>
                </a:solidFill>
              </a:endParaRPr>
            </a:p>
          </p:txBody>
        </p:sp>
        <p:sp>
          <p:nvSpPr>
            <p:cNvPr id="16" name="Diagrama de flujo: terminador 15">
              <a:extLst>
                <a:ext uri="{FF2B5EF4-FFF2-40B4-BE49-F238E27FC236}">
                  <a16:creationId xmlns:a16="http://schemas.microsoft.com/office/drawing/2014/main" id="{07DE681D-88F8-268F-C875-65E71BEFB3BB}"/>
                </a:ext>
              </a:extLst>
            </p:cNvPr>
            <p:cNvSpPr/>
            <p:nvPr/>
          </p:nvSpPr>
          <p:spPr>
            <a:xfrm>
              <a:off x="7150231" y="5255894"/>
              <a:ext cx="1315675"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Recuperación</a:t>
              </a:r>
              <a:endParaRPr lang="es-CO" sz="1400" b="1" dirty="0">
                <a:solidFill>
                  <a:schemeClr val="tx1">
                    <a:lumMod val="85000"/>
                    <a:lumOff val="15000"/>
                  </a:schemeClr>
                </a:solidFill>
              </a:endParaRPr>
            </a:p>
          </p:txBody>
        </p:sp>
        <p:sp>
          <p:nvSpPr>
            <p:cNvPr id="17" name="Diagrama de flujo: terminador 16">
              <a:extLst>
                <a:ext uri="{FF2B5EF4-FFF2-40B4-BE49-F238E27FC236}">
                  <a16:creationId xmlns:a16="http://schemas.microsoft.com/office/drawing/2014/main" id="{F35A18F4-4110-8C52-2160-72FE185FCA65}"/>
                </a:ext>
              </a:extLst>
            </p:cNvPr>
            <p:cNvSpPr/>
            <p:nvPr/>
          </p:nvSpPr>
          <p:spPr>
            <a:xfrm>
              <a:off x="7478463" y="3099501"/>
              <a:ext cx="1315675"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Pico</a:t>
              </a:r>
              <a:endParaRPr lang="es-CO" sz="1400" b="1" dirty="0">
                <a:solidFill>
                  <a:schemeClr val="tx1">
                    <a:lumMod val="85000"/>
                    <a:lumOff val="15000"/>
                  </a:schemeClr>
                </a:solidFill>
              </a:endParaRPr>
            </a:p>
          </p:txBody>
        </p:sp>
        <p:sp>
          <p:nvSpPr>
            <p:cNvPr id="18" name="Diagrama de flujo: terminador 17">
              <a:extLst>
                <a:ext uri="{FF2B5EF4-FFF2-40B4-BE49-F238E27FC236}">
                  <a16:creationId xmlns:a16="http://schemas.microsoft.com/office/drawing/2014/main" id="{1CAB4487-14F1-1C59-5E73-3290C1314CB2}"/>
                </a:ext>
              </a:extLst>
            </p:cNvPr>
            <p:cNvSpPr/>
            <p:nvPr/>
          </p:nvSpPr>
          <p:spPr>
            <a:xfrm>
              <a:off x="9335591" y="3776609"/>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Recesión</a:t>
              </a:r>
              <a:endParaRPr lang="es-CO" sz="1400" b="1" dirty="0">
                <a:solidFill>
                  <a:schemeClr val="tx1">
                    <a:lumMod val="85000"/>
                    <a:lumOff val="15000"/>
                  </a:schemeClr>
                </a:solidFill>
              </a:endParaRPr>
            </a:p>
          </p:txBody>
        </p:sp>
      </p:grpSp>
      <p:sp>
        <p:nvSpPr>
          <p:cNvPr id="8" name="Diagrama de flujo: terminador 10">
            <a:extLst>
              <a:ext uri="{FF2B5EF4-FFF2-40B4-BE49-F238E27FC236}">
                <a16:creationId xmlns:a16="http://schemas.microsoft.com/office/drawing/2014/main" id="{FA9C4F1E-4EA0-C6BE-3AFE-2B46D437E93B}"/>
              </a:ext>
            </a:extLst>
          </p:cNvPr>
          <p:cNvSpPr/>
          <p:nvPr/>
        </p:nvSpPr>
        <p:spPr>
          <a:xfrm>
            <a:off x="6137850" y="3796105"/>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Expansión</a:t>
            </a:r>
            <a:endParaRPr lang="es-CO" sz="1400" b="1" dirty="0">
              <a:solidFill>
                <a:schemeClr val="tx1">
                  <a:lumMod val="85000"/>
                  <a:lumOff val="15000"/>
                </a:schemeClr>
              </a:solidFill>
            </a:endParaRPr>
          </a:p>
        </p:txBody>
      </p:sp>
    </p:spTree>
    <p:extLst>
      <p:ext uri="{BB962C8B-B14F-4D97-AF65-F5344CB8AC3E}">
        <p14:creationId xmlns:p14="http://schemas.microsoft.com/office/powerpoint/2010/main" val="4123083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F51BC1-5D3B-AD62-054D-74EB1BC11E31}"/>
              </a:ext>
            </a:extLst>
          </p:cNvPr>
          <p:cNvPicPr>
            <a:picLocks noChangeAspect="1"/>
          </p:cNvPicPr>
          <p:nvPr/>
        </p:nvPicPr>
        <p:blipFill>
          <a:blip r:embed="rId2">
            <a:alphaModFix amt="5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87820">
            <a:off x="-972441" y="-1540884"/>
            <a:ext cx="5192335" cy="5192335"/>
          </a:xfrm>
          <a:prstGeom prst="rect">
            <a:avLst/>
          </a:prstGeom>
        </p:spPr>
      </p:pic>
      <p:pic>
        <p:nvPicPr>
          <p:cNvPr id="17" name="Picture 16">
            <a:extLst>
              <a:ext uri="{FF2B5EF4-FFF2-40B4-BE49-F238E27FC236}">
                <a16:creationId xmlns:a16="http://schemas.microsoft.com/office/drawing/2014/main" id="{47553B56-A412-3E88-F3A3-741500C22C83}"/>
              </a:ext>
            </a:extLst>
          </p:cNvPr>
          <p:cNvPicPr>
            <a:picLocks noChangeAspect="1"/>
          </p:cNvPicPr>
          <p:nvPr/>
        </p:nvPicPr>
        <p:blipFill>
          <a:blip r:embed="rId2">
            <a:alphaModFix amt="5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6459038">
            <a:off x="-1841125" y="3282330"/>
            <a:ext cx="5192335" cy="5192335"/>
          </a:xfrm>
          <a:prstGeom prst="rect">
            <a:avLst/>
          </a:prstGeom>
        </p:spPr>
      </p:pic>
      <p:sp>
        <p:nvSpPr>
          <p:cNvPr id="8" name="Rectangle: Rounded Corners 7">
            <a:extLst>
              <a:ext uri="{FF2B5EF4-FFF2-40B4-BE49-F238E27FC236}">
                <a16:creationId xmlns:a16="http://schemas.microsoft.com/office/drawing/2014/main" id="{68F2EE88-4065-6BAA-7F42-0C95E17D1477}"/>
              </a:ext>
            </a:extLst>
          </p:cNvPr>
          <p:cNvSpPr/>
          <p:nvPr/>
        </p:nvSpPr>
        <p:spPr>
          <a:xfrm>
            <a:off x="4702629" y="654157"/>
            <a:ext cx="82241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4847771" y="793675"/>
            <a:ext cx="7344229"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Descifrando el “Juego” de las inversiones</a:t>
            </a:r>
            <a:endParaRPr lang="es-CO" sz="2800" b="1" dirty="0">
              <a:solidFill>
                <a:schemeClr val="tx1">
                  <a:lumMod val="85000"/>
                  <a:lumOff val="15000"/>
                </a:schemeClr>
              </a:solidFill>
              <a:latin typeface="Aptos" panose="020B0004020202020204" pitchFamily="34" charset="0"/>
            </a:endParaRPr>
          </a:p>
        </p:txBody>
      </p:sp>
      <p:grpSp>
        <p:nvGrpSpPr>
          <p:cNvPr id="34" name="Group 33">
            <a:extLst>
              <a:ext uri="{FF2B5EF4-FFF2-40B4-BE49-F238E27FC236}">
                <a16:creationId xmlns:a16="http://schemas.microsoft.com/office/drawing/2014/main" id="{F1C435B6-C85E-AFE5-B330-211F814E91BE}"/>
              </a:ext>
            </a:extLst>
          </p:cNvPr>
          <p:cNvGrpSpPr/>
          <p:nvPr/>
        </p:nvGrpSpPr>
        <p:grpSpPr>
          <a:xfrm>
            <a:off x="626947" y="2227744"/>
            <a:ext cx="6017910" cy="1312669"/>
            <a:chOff x="627671" y="2448477"/>
            <a:chExt cx="6017910" cy="1312669"/>
          </a:xfrm>
        </p:grpSpPr>
        <p:sp>
          <p:nvSpPr>
            <p:cNvPr id="27" name="Rectangle: Rounded Corners 26">
              <a:extLst>
                <a:ext uri="{FF2B5EF4-FFF2-40B4-BE49-F238E27FC236}">
                  <a16:creationId xmlns:a16="http://schemas.microsoft.com/office/drawing/2014/main" id="{81CB76B6-AAC8-3C07-CA09-FB0C60073B52}"/>
                </a:ext>
              </a:extLst>
            </p:cNvPr>
            <p:cNvSpPr/>
            <p:nvPr/>
          </p:nvSpPr>
          <p:spPr>
            <a:xfrm>
              <a:off x="909799" y="2617359"/>
              <a:ext cx="5735782" cy="1143787"/>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a:p>
          </p:txBody>
        </p:sp>
        <p:pic>
          <p:nvPicPr>
            <p:cNvPr id="26" name="Picture 25" descr="A blue and white dollar bill&#10;&#10;Description automatically generated">
              <a:extLst>
                <a:ext uri="{FF2B5EF4-FFF2-40B4-BE49-F238E27FC236}">
                  <a16:creationId xmlns:a16="http://schemas.microsoft.com/office/drawing/2014/main" id="{956E8824-9F7C-B2A3-63CE-D958DA9D3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71" y="2448477"/>
              <a:ext cx="1189780" cy="1189780"/>
            </a:xfrm>
            <a:prstGeom prst="rect">
              <a:avLst/>
            </a:prstGeom>
          </p:spPr>
        </p:pic>
        <p:sp>
          <p:nvSpPr>
            <p:cNvPr id="7" name="TextBox 6">
              <a:extLst>
                <a:ext uri="{FF2B5EF4-FFF2-40B4-BE49-F238E27FC236}">
                  <a16:creationId xmlns:a16="http://schemas.microsoft.com/office/drawing/2014/main" id="{F37B15BE-06EF-72C4-CFE2-31F1550C1D59}"/>
                </a:ext>
              </a:extLst>
            </p:cNvPr>
            <p:cNvSpPr txBox="1"/>
            <p:nvPr/>
          </p:nvSpPr>
          <p:spPr>
            <a:xfrm>
              <a:off x="1702252" y="2698393"/>
              <a:ext cx="4853856" cy="1015663"/>
            </a:xfrm>
            <a:prstGeom prst="rect">
              <a:avLst/>
            </a:prstGeom>
            <a:noFill/>
            <a:effectLst/>
          </p:spPr>
          <p:txBody>
            <a:bodyPr wrap="square" rtlCol="0">
              <a:spAutoFit/>
            </a:bodyPr>
            <a:lstStyle/>
            <a:p>
              <a:r>
                <a:rPr lang="es-MX" sz="2000" dirty="0">
                  <a:solidFill>
                    <a:schemeClr val="bg1"/>
                  </a:solidFill>
                  <a:latin typeface="Aptos" panose="020B0004020202020204" pitchFamily="34" charset="0"/>
                </a:rPr>
                <a:t>Hay un millón de maneras de ganar dinero en los mercados, y suelen cambiar con el tiempo. </a:t>
              </a:r>
            </a:p>
          </p:txBody>
        </p:sp>
      </p:gr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0DF1DE4-D493-23CF-3349-80AB80B40F5F}"/>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rot="703625">
            <a:off x="6492425" y="-971025"/>
            <a:ext cx="5417638" cy="5417638"/>
          </a:xfrm>
          <a:prstGeom prst="rect">
            <a:avLst/>
          </a:prstGeom>
        </p:spPr>
      </p:pic>
      <p:grpSp>
        <p:nvGrpSpPr>
          <p:cNvPr id="35" name="Group 34">
            <a:extLst>
              <a:ext uri="{FF2B5EF4-FFF2-40B4-BE49-F238E27FC236}">
                <a16:creationId xmlns:a16="http://schemas.microsoft.com/office/drawing/2014/main" id="{F4B22B51-DBA2-4C14-3AFF-473E4657CA5F}"/>
              </a:ext>
            </a:extLst>
          </p:cNvPr>
          <p:cNvGrpSpPr/>
          <p:nvPr/>
        </p:nvGrpSpPr>
        <p:grpSpPr>
          <a:xfrm>
            <a:off x="3509581" y="3731505"/>
            <a:ext cx="5630207" cy="1090581"/>
            <a:chOff x="3509581" y="3731505"/>
            <a:chExt cx="5630207" cy="1090581"/>
          </a:xfrm>
        </p:grpSpPr>
        <p:sp>
          <p:nvSpPr>
            <p:cNvPr id="3" name="TextBox 2">
              <a:extLst>
                <a:ext uri="{FF2B5EF4-FFF2-40B4-BE49-F238E27FC236}">
                  <a16:creationId xmlns:a16="http://schemas.microsoft.com/office/drawing/2014/main" id="{F806B4B8-BC01-D3F3-669B-EB8E42AD6B6C}"/>
                </a:ext>
              </a:extLst>
            </p:cNvPr>
            <p:cNvSpPr txBox="1"/>
            <p:nvPr/>
          </p:nvSpPr>
          <p:spPr>
            <a:xfrm>
              <a:off x="3777690" y="3971442"/>
              <a:ext cx="4636619" cy="707886"/>
            </a:xfrm>
            <a:prstGeom prst="rect">
              <a:avLst/>
            </a:prstGeom>
            <a:noFill/>
          </p:spPr>
          <p:txBody>
            <a:bodyPr wrap="square" rtlCol="0">
              <a:spAutoFit/>
            </a:bodyPr>
            <a:lstStyle/>
            <a:p>
              <a:r>
                <a:rPr lang="es-MX" sz="2000" dirty="0">
                  <a:solidFill>
                    <a:schemeClr val="bg1"/>
                  </a:solidFill>
                  <a:latin typeface="Aptos" panose="020B0004020202020204" pitchFamily="34" charset="0"/>
                </a:rPr>
                <a:t>Pero hay pocas maneras consistentes de perder dinero.</a:t>
              </a:r>
            </a:p>
          </p:txBody>
        </p:sp>
        <p:sp>
          <p:nvSpPr>
            <p:cNvPr id="28" name="Rectangle: Rounded Corners 27">
              <a:extLst>
                <a:ext uri="{FF2B5EF4-FFF2-40B4-BE49-F238E27FC236}">
                  <a16:creationId xmlns:a16="http://schemas.microsoft.com/office/drawing/2014/main" id="{117CD4F5-3594-0465-57EC-4CE6A2B20FF6}"/>
                </a:ext>
              </a:extLst>
            </p:cNvPr>
            <p:cNvSpPr/>
            <p:nvPr/>
          </p:nvSpPr>
          <p:spPr>
            <a:xfrm>
              <a:off x="3509581" y="3881004"/>
              <a:ext cx="5343474" cy="811640"/>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a:p>
          </p:txBody>
        </p:sp>
        <p:pic>
          <p:nvPicPr>
            <p:cNvPr id="30" name="Picture 29" descr="A blue and white wallet with a credit card in it&#10;&#10;Description automatically generated">
              <a:extLst>
                <a:ext uri="{FF2B5EF4-FFF2-40B4-BE49-F238E27FC236}">
                  <a16:creationId xmlns:a16="http://schemas.microsoft.com/office/drawing/2014/main" id="{4F0BE621-73BF-98C7-9264-56F52B9ED3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53970" flipH="1">
              <a:off x="8049207" y="3731505"/>
              <a:ext cx="1090581" cy="1090581"/>
            </a:xfrm>
            <a:prstGeom prst="rect">
              <a:avLst/>
            </a:prstGeom>
          </p:spPr>
        </p:pic>
      </p:grpSp>
      <p:grpSp>
        <p:nvGrpSpPr>
          <p:cNvPr id="36" name="Group 35">
            <a:extLst>
              <a:ext uri="{FF2B5EF4-FFF2-40B4-BE49-F238E27FC236}">
                <a16:creationId xmlns:a16="http://schemas.microsoft.com/office/drawing/2014/main" id="{A6E4AC8B-153D-AB51-B79B-90997D595C2C}"/>
              </a:ext>
            </a:extLst>
          </p:cNvPr>
          <p:cNvGrpSpPr/>
          <p:nvPr/>
        </p:nvGrpSpPr>
        <p:grpSpPr>
          <a:xfrm>
            <a:off x="5590319" y="5021757"/>
            <a:ext cx="6054513" cy="1245269"/>
            <a:chOff x="5590319" y="5021757"/>
            <a:chExt cx="6054513" cy="1245269"/>
          </a:xfrm>
        </p:grpSpPr>
        <p:sp>
          <p:nvSpPr>
            <p:cNvPr id="4" name="TextBox 3">
              <a:extLst>
                <a:ext uri="{FF2B5EF4-FFF2-40B4-BE49-F238E27FC236}">
                  <a16:creationId xmlns:a16="http://schemas.microsoft.com/office/drawing/2014/main" id="{B057D123-D3CA-9EED-7686-85F019A096BB}"/>
                </a:ext>
              </a:extLst>
            </p:cNvPr>
            <p:cNvSpPr txBox="1"/>
            <p:nvPr/>
          </p:nvSpPr>
          <p:spPr>
            <a:xfrm>
              <a:off x="6760942" y="5219464"/>
              <a:ext cx="4632855" cy="1015663"/>
            </a:xfrm>
            <a:prstGeom prst="rect">
              <a:avLst/>
            </a:prstGeom>
            <a:noFill/>
          </p:spPr>
          <p:txBody>
            <a:bodyPr wrap="square" rtlCol="0">
              <a:spAutoFit/>
            </a:bodyPr>
            <a:lstStyle/>
            <a:p>
              <a:r>
                <a:rPr lang="es-MX" sz="2000" dirty="0">
                  <a:solidFill>
                    <a:schemeClr val="bg1"/>
                  </a:solidFill>
                  <a:latin typeface="Aptos" panose="020B0004020202020204" pitchFamily="34" charset="0"/>
                </a:rPr>
                <a:t>Por lo tanto, aprender a no perder es igual, si no más importante, que aprender a ganar</a:t>
              </a:r>
            </a:p>
          </p:txBody>
        </p:sp>
        <p:sp>
          <p:nvSpPr>
            <p:cNvPr id="31" name="Rectangle: Rounded Corners 30">
              <a:extLst>
                <a:ext uri="{FF2B5EF4-FFF2-40B4-BE49-F238E27FC236}">
                  <a16:creationId xmlns:a16="http://schemas.microsoft.com/office/drawing/2014/main" id="{01B88532-1E2D-9C93-66D6-590F6DDC3B2B}"/>
                </a:ext>
              </a:extLst>
            </p:cNvPr>
            <p:cNvSpPr/>
            <p:nvPr/>
          </p:nvSpPr>
          <p:spPr>
            <a:xfrm>
              <a:off x="5909050" y="5144648"/>
              <a:ext cx="5735782" cy="1122378"/>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a:p>
          </p:txBody>
        </p:sp>
        <p:pic>
          <p:nvPicPr>
            <p:cNvPr id="33" name="Picture 32" descr="A blue and white trophy with a number on it&#10;&#10;Description automatically generated">
              <a:extLst>
                <a:ext uri="{FF2B5EF4-FFF2-40B4-BE49-F238E27FC236}">
                  <a16:creationId xmlns:a16="http://schemas.microsoft.com/office/drawing/2014/main" id="{206AD005-20C5-3CF6-2D9E-877AAC4134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90319" y="5021757"/>
              <a:ext cx="1054538" cy="1054538"/>
            </a:xfrm>
            <a:prstGeom prst="rect">
              <a:avLst/>
            </a:prstGeom>
          </p:spPr>
        </p:pic>
      </p:grpSp>
    </p:spTree>
    <p:extLst>
      <p:ext uri="{BB962C8B-B14F-4D97-AF65-F5344CB8AC3E}">
        <p14:creationId xmlns:p14="http://schemas.microsoft.com/office/powerpoint/2010/main" val="3309053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EFD43-D319-0C92-D023-86FB49ECD9A9}"/>
            </a:ext>
          </a:extLst>
        </p:cNvPr>
        <p:cNvGrpSpPr/>
        <p:nvPr/>
      </p:nvGrpSpPr>
      <p:grpSpPr>
        <a:xfrm>
          <a:off x="0" y="0"/>
          <a:ext cx="0" cy="0"/>
          <a:chOff x="0" y="0"/>
          <a:chExt cx="0" cy="0"/>
        </a:xfrm>
      </p:grpSpPr>
      <p:grpSp>
        <p:nvGrpSpPr>
          <p:cNvPr id="34" name="Grupo 33">
            <a:extLst>
              <a:ext uri="{FF2B5EF4-FFF2-40B4-BE49-F238E27FC236}">
                <a16:creationId xmlns:a16="http://schemas.microsoft.com/office/drawing/2014/main" id="{194F82BC-4BC2-F4D9-39F0-40AA55FD9526}"/>
              </a:ext>
            </a:extLst>
          </p:cNvPr>
          <p:cNvGrpSpPr/>
          <p:nvPr/>
        </p:nvGrpSpPr>
        <p:grpSpPr>
          <a:xfrm>
            <a:off x="922102" y="469447"/>
            <a:ext cx="10347797" cy="5951682"/>
            <a:chOff x="929803" y="258618"/>
            <a:chExt cx="10027594" cy="5618354"/>
          </a:xfrm>
        </p:grpSpPr>
        <p:sp>
          <p:nvSpPr>
            <p:cNvPr id="20" name="Rectángulo 19">
              <a:extLst>
                <a:ext uri="{FF2B5EF4-FFF2-40B4-BE49-F238E27FC236}">
                  <a16:creationId xmlns:a16="http://schemas.microsoft.com/office/drawing/2014/main" id="{59E938DC-DE68-8653-B661-889D304AD718}"/>
                </a:ext>
              </a:extLst>
            </p:cNvPr>
            <p:cNvSpPr/>
            <p:nvPr/>
          </p:nvSpPr>
          <p:spPr>
            <a:xfrm>
              <a:off x="929803" y="295802"/>
              <a:ext cx="10027594" cy="55811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3" name="Picture 7">
              <a:extLst>
                <a:ext uri="{FF2B5EF4-FFF2-40B4-BE49-F238E27FC236}">
                  <a16:creationId xmlns:a16="http://schemas.microsoft.com/office/drawing/2014/main" id="{D55F82C6-5B9A-825D-61B8-0B93C167B090}"/>
                </a:ext>
              </a:extLst>
            </p:cNvPr>
            <p:cNvPicPr>
              <a:picLocks noChangeAspect="1"/>
            </p:cNvPicPr>
            <p:nvPr/>
          </p:nvPicPr>
          <p:blipFill rotWithShape="1">
            <a:blip r:embed="rId3"/>
            <a:srcRect l="19751" t="45911" r="1979" b="983"/>
            <a:stretch/>
          </p:blipFill>
          <p:spPr>
            <a:xfrm>
              <a:off x="2517945" y="2553274"/>
              <a:ext cx="8439452" cy="3323698"/>
            </a:xfrm>
            <a:prstGeom prst="rect">
              <a:avLst/>
            </a:prstGeom>
            <a:ln>
              <a:noFill/>
            </a:ln>
          </p:spPr>
        </p:pic>
        <p:sp>
          <p:nvSpPr>
            <p:cNvPr id="2" name="TextBox 4">
              <a:extLst>
                <a:ext uri="{FF2B5EF4-FFF2-40B4-BE49-F238E27FC236}">
                  <a16:creationId xmlns:a16="http://schemas.microsoft.com/office/drawing/2014/main" id="{7729CFD3-14C0-AD3B-EC2D-4A36497E1CB9}"/>
                </a:ext>
              </a:extLst>
            </p:cNvPr>
            <p:cNvSpPr txBox="1"/>
            <p:nvPr/>
          </p:nvSpPr>
          <p:spPr>
            <a:xfrm>
              <a:off x="1167162" y="2665857"/>
              <a:ext cx="1403521" cy="2031325"/>
            </a:xfrm>
            <a:prstGeom prst="rect">
              <a:avLst/>
            </a:prstGeom>
            <a:noFill/>
            <a:ln>
              <a:noFill/>
            </a:ln>
          </p:spPr>
          <p:txBody>
            <a:bodyPr wrap="square" rtlCol="0">
              <a:spAutoFit/>
            </a:bodyPr>
            <a:lstStyle/>
            <a:p>
              <a:pPr>
                <a:buClr>
                  <a:srgbClr val="FFC002"/>
                </a:buClr>
              </a:pPr>
              <a:r>
                <a:rPr lang="es-ES" sz="1400" dirty="0">
                  <a:solidFill>
                    <a:schemeClr val="tx1">
                      <a:lumMod val="85000"/>
                      <a:lumOff val="15000"/>
                    </a:schemeClr>
                  </a:solidFill>
                  <a:latin typeface="Aptos" panose="020B0004020202020204" pitchFamily="34" charset="0"/>
                </a:rPr>
                <a:t>Diferentes activos y sectores se comportan de manera diferente en cada una de estas fases individuales</a:t>
              </a:r>
            </a:p>
          </p:txBody>
        </p:sp>
        <p:sp>
          <p:nvSpPr>
            <p:cNvPr id="21" name="TextBox 4">
              <a:extLst>
                <a:ext uri="{FF2B5EF4-FFF2-40B4-BE49-F238E27FC236}">
                  <a16:creationId xmlns:a16="http://schemas.microsoft.com/office/drawing/2014/main" id="{1C31AA01-82E9-F2CF-6215-859B249A3CA6}"/>
                </a:ext>
              </a:extLst>
            </p:cNvPr>
            <p:cNvSpPr txBox="1"/>
            <p:nvPr/>
          </p:nvSpPr>
          <p:spPr>
            <a:xfrm>
              <a:off x="1411824" y="295803"/>
              <a:ext cx="2157573" cy="276999"/>
            </a:xfrm>
            <a:prstGeom prst="rect">
              <a:avLst/>
            </a:prstGeom>
            <a:noFill/>
            <a:ln>
              <a:noFill/>
            </a:ln>
          </p:spPr>
          <p:txBody>
            <a:bodyPr wrap="square" rtlCol="0">
              <a:spAutoFit/>
            </a:bodyPr>
            <a:lstStyle/>
            <a:p>
              <a:pPr>
                <a:buClr>
                  <a:srgbClr val="FFC002"/>
                </a:buClr>
              </a:pPr>
              <a:r>
                <a:rPr lang="es-ES" sz="1200" dirty="0">
                  <a:solidFill>
                    <a:schemeClr val="tx1">
                      <a:lumMod val="85000"/>
                      <a:lumOff val="15000"/>
                    </a:schemeClr>
                  </a:solidFill>
                  <a:latin typeface="Aptos" panose="020B0004020202020204" pitchFamily="34" charset="0"/>
                </a:rPr>
                <a:t>Fases del Ciclo</a:t>
              </a:r>
            </a:p>
          </p:txBody>
        </p:sp>
        <p:sp>
          <p:nvSpPr>
            <p:cNvPr id="22" name="TextBox 4">
              <a:extLst>
                <a:ext uri="{FF2B5EF4-FFF2-40B4-BE49-F238E27FC236}">
                  <a16:creationId xmlns:a16="http://schemas.microsoft.com/office/drawing/2014/main" id="{FCA4A4DC-780B-7D57-9A84-F6048032E6C1}"/>
                </a:ext>
              </a:extLst>
            </p:cNvPr>
            <p:cNvSpPr txBox="1"/>
            <p:nvPr/>
          </p:nvSpPr>
          <p:spPr>
            <a:xfrm>
              <a:off x="2747465" y="295803"/>
              <a:ext cx="2075379" cy="2308324"/>
            </a:xfrm>
            <a:prstGeom prst="rect">
              <a:avLst/>
            </a:prstGeom>
            <a:noFill/>
            <a:ln>
              <a:noFill/>
            </a:ln>
          </p:spPr>
          <p:txBody>
            <a:bodyPr wrap="square" rtlCol="0">
              <a:spAutoFit/>
            </a:bodyPr>
            <a:lstStyle/>
            <a:p>
              <a:pPr>
                <a:buClr>
                  <a:srgbClr val="FFC002"/>
                </a:buClr>
              </a:pPr>
              <a:r>
                <a:rPr lang="es-ES" sz="1200" b="1" dirty="0">
                  <a:solidFill>
                    <a:schemeClr val="tx1">
                      <a:lumMod val="85000"/>
                      <a:lumOff val="15000"/>
                    </a:schemeClr>
                  </a:solidFill>
                  <a:latin typeface="Aptos" panose="020B0004020202020204" pitchFamily="34" charset="0"/>
                </a:rPr>
                <a:t>TEMPRANA</a:t>
              </a:r>
            </a:p>
            <a:p>
              <a:pPr>
                <a:buClr>
                  <a:srgbClr val="FFC002"/>
                </a:buClr>
              </a:pPr>
              <a:r>
                <a:rPr lang="es-ES" sz="1200" dirty="0">
                  <a:solidFill>
                    <a:schemeClr val="tx1">
                      <a:lumMod val="85000"/>
                      <a:lumOff val="15000"/>
                    </a:schemeClr>
                  </a:solidFill>
                  <a:latin typeface="Aptos" panose="020B0004020202020204" pitchFamily="34" charset="0"/>
                </a:rPr>
                <a:t>• La actividad se recupera (PIB, producción industrial, empleo, ingresos)</a:t>
              </a:r>
            </a:p>
            <a:p>
              <a:pPr>
                <a:buClr>
                  <a:srgbClr val="FFC002"/>
                </a:buClr>
              </a:pPr>
              <a:r>
                <a:rPr lang="es-ES" sz="1200" dirty="0">
                  <a:solidFill>
                    <a:schemeClr val="tx1">
                      <a:lumMod val="85000"/>
                      <a:lumOff val="15000"/>
                    </a:schemeClr>
                  </a:solidFill>
                  <a:latin typeface="Aptos" panose="020B0004020202020204" pitchFamily="34" charset="0"/>
                </a:rPr>
                <a:t>• El crédito comienza a crecer</a:t>
              </a:r>
            </a:p>
            <a:p>
              <a:pPr>
                <a:buClr>
                  <a:srgbClr val="FFC002"/>
                </a:buClr>
              </a:pPr>
              <a:r>
                <a:rPr lang="es-ES" sz="1200" dirty="0">
                  <a:solidFill>
                    <a:schemeClr val="tx1">
                      <a:lumMod val="85000"/>
                      <a:lumOff val="15000"/>
                    </a:schemeClr>
                  </a:solidFill>
                  <a:latin typeface="Aptos" panose="020B0004020202020204" pitchFamily="34" charset="0"/>
                </a:rPr>
                <a:t>• Los beneficios aumentan rápidamente</a:t>
              </a:r>
            </a:p>
            <a:p>
              <a:pPr>
                <a:buClr>
                  <a:srgbClr val="FFC002"/>
                </a:buClr>
              </a:pPr>
              <a:r>
                <a:rPr lang="es-ES" sz="1200" dirty="0">
                  <a:solidFill>
                    <a:schemeClr val="tx1">
                      <a:lumMod val="85000"/>
                      <a:lumOff val="15000"/>
                    </a:schemeClr>
                  </a:solidFill>
                  <a:latin typeface="Aptos" panose="020B0004020202020204" pitchFamily="34" charset="0"/>
                </a:rPr>
                <a:t>• La política aún es estimulante</a:t>
              </a:r>
            </a:p>
            <a:p>
              <a:pPr>
                <a:buClr>
                  <a:srgbClr val="FFC002"/>
                </a:buClr>
              </a:pPr>
              <a:r>
                <a:rPr lang="es-ES" sz="1200" dirty="0">
                  <a:solidFill>
                    <a:schemeClr val="tx1">
                      <a:lumMod val="85000"/>
                      <a:lumOff val="15000"/>
                    </a:schemeClr>
                  </a:solidFill>
                  <a:latin typeface="Aptos" panose="020B0004020202020204" pitchFamily="34" charset="0"/>
                </a:rPr>
                <a:t>• Los inventarios son bajos; las ventas mejoran</a:t>
              </a:r>
            </a:p>
          </p:txBody>
        </p:sp>
        <p:sp>
          <p:nvSpPr>
            <p:cNvPr id="23" name="TextBox 4">
              <a:extLst>
                <a:ext uri="{FF2B5EF4-FFF2-40B4-BE49-F238E27FC236}">
                  <a16:creationId xmlns:a16="http://schemas.microsoft.com/office/drawing/2014/main" id="{9BEA5E99-DED0-3C26-D691-8C72C565030A}"/>
                </a:ext>
              </a:extLst>
            </p:cNvPr>
            <p:cNvSpPr txBox="1"/>
            <p:nvPr/>
          </p:nvSpPr>
          <p:spPr>
            <a:xfrm>
              <a:off x="4783724" y="258618"/>
              <a:ext cx="1949247" cy="2308324"/>
            </a:xfrm>
            <a:prstGeom prst="rect">
              <a:avLst/>
            </a:prstGeom>
            <a:noFill/>
            <a:ln>
              <a:noFill/>
            </a:ln>
          </p:spPr>
          <p:txBody>
            <a:bodyPr wrap="square" rtlCol="0">
              <a:spAutoFit/>
            </a:bodyPr>
            <a:lstStyle/>
            <a:p>
              <a:pPr>
                <a:buClr>
                  <a:srgbClr val="FFC002"/>
                </a:buClr>
              </a:pPr>
              <a:r>
                <a:rPr lang="es-ES" sz="1200" b="1" dirty="0">
                  <a:solidFill>
                    <a:schemeClr val="tx1">
                      <a:lumMod val="85000"/>
                      <a:lumOff val="15000"/>
                    </a:schemeClr>
                  </a:solidFill>
                  <a:latin typeface="Aptos" panose="020B0004020202020204" pitchFamily="34" charset="0"/>
                </a:rPr>
                <a:t>EXPANSIÓN</a:t>
              </a:r>
            </a:p>
            <a:p>
              <a:pPr>
                <a:buClr>
                  <a:srgbClr val="FFC002"/>
                </a:buClr>
              </a:pPr>
              <a:r>
                <a:rPr lang="es-ES" sz="1200" b="1" dirty="0">
                  <a:solidFill>
                    <a:schemeClr val="tx1">
                      <a:lumMod val="85000"/>
                      <a:lumOff val="15000"/>
                    </a:schemeClr>
                  </a:solidFill>
                  <a:latin typeface="Aptos" panose="020B0004020202020204" pitchFamily="34" charset="0"/>
                </a:rPr>
                <a:t>• </a:t>
              </a:r>
              <a:r>
                <a:rPr lang="es-ES" sz="1200" dirty="0">
                  <a:solidFill>
                    <a:schemeClr val="tx1">
                      <a:lumMod val="85000"/>
                      <a:lumOff val="15000"/>
                    </a:schemeClr>
                  </a:solidFill>
                  <a:latin typeface="Aptos" panose="020B0004020202020204" pitchFamily="34" charset="0"/>
                </a:rPr>
                <a:t>El crecimiento alcanza su punto máximo</a:t>
              </a:r>
            </a:p>
            <a:p>
              <a:pPr>
                <a:buClr>
                  <a:srgbClr val="FFC002"/>
                </a:buClr>
              </a:pPr>
              <a:r>
                <a:rPr lang="es-ES" sz="1200" dirty="0">
                  <a:solidFill>
                    <a:schemeClr val="tx1">
                      <a:lumMod val="85000"/>
                      <a:lumOff val="15000"/>
                    </a:schemeClr>
                  </a:solidFill>
                  <a:latin typeface="Aptos" panose="020B0004020202020204" pitchFamily="34" charset="0"/>
                </a:rPr>
                <a:t>• El crecimiento del crédito es fuerte</a:t>
              </a:r>
            </a:p>
            <a:p>
              <a:pPr>
                <a:buClr>
                  <a:srgbClr val="FFC002"/>
                </a:buClr>
              </a:pPr>
              <a:r>
                <a:rPr lang="es-ES" sz="1200" dirty="0">
                  <a:solidFill>
                    <a:schemeClr val="tx1">
                      <a:lumMod val="85000"/>
                      <a:lumOff val="15000"/>
                    </a:schemeClr>
                  </a:solidFill>
                  <a:latin typeface="Aptos" panose="020B0004020202020204" pitchFamily="34" charset="0"/>
                </a:rPr>
                <a:t>• El crecimiento de los beneficios alcanza su punto máximo</a:t>
              </a:r>
            </a:p>
            <a:p>
              <a:pPr>
                <a:buClr>
                  <a:srgbClr val="FFC002"/>
                </a:buClr>
              </a:pPr>
              <a:r>
                <a:rPr lang="es-ES" sz="1200" dirty="0">
                  <a:solidFill>
                    <a:schemeClr val="tx1">
                      <a:lumMod val="85000"/>
                      <a:lumOff val="15000"/>
                    </a:schemeClr>
                  </a:solidFill>
                  <a:latin typeface="Aptos" panose="020B0004020202020204" pitchFamily="34" charset="0"/>
                </a:rPr>
                <a:t>• La política es neutral</a:t>
              </a:r>
            </a:p>
            <a:p>
              <a:pPr>
                <a:buClr>
                  <a:srgbClr val="FFC002"/>
                </a:buClr>
              </a:pPr>
              <a:r>
                <a:rPr lang="es-ES" sz="1200" dirty="0">
                  <a:solidFill>
                    <a:schemeClr val="tx1">
                      <a:lumMod val="85000"/>
                      <a:lumOff val="15000"/>
                    </a:schemeClr>
                  </a:solidFill>
                  <a:latin typeface="Aptos" panose="020B0004020202020204" pitchFamily="34" charset="0"/>
                </a:rPr>
                <a:t>• Los inventarios y las ventas crecen; se alcanza el equilibrio</a:t>
              </a:r>
            </a:p>
          </p:txBody>
        </p:sp>
        <p:sp>
          <p:nvSpPr>
            <p:cNvPr id="25" name="TextBox 4">
              <a:extLst>
                <a:ext uri="{FF2B5EF4-FFF2-40B4-BE49-F238E27FC236}">
                  <a16:creationId xmlns:a16="http://schemas.microsoft.com/office/drawing/2014/main" id="{9519F1F4-0910-E0F5-04A5-9B83AC946138}"/>
                </a:ext>
              </a:extLst>
            </p:cNvPr>
            <p:cNvSpPr txBox="1"/>
            <p:nvPr/>
          </p:nvSpPr>
          <p:spPr>
            <a:xfrm>
              <a:off x="6732971" y="258618"/>
              <a:ext cx="1949247" cy="1938992"/>
            </a:xfrm>
            <a:prstGeom prst="rect">
              <a:avLst/>
            </a:prstGeom>
            <a:noFill/>
            <a:ln>
              <a:noFill/>
            </a:ln>
          </p:spPr>
          <p:txBody>
            <a:bodyPr wrap="square" rtlCol="0">
              <a:spAutoFit/>
            </a:bodyPr>
            <a:lstStyle/>
            <a:p>
              <a:pPr>
                <a:buClr>
                  <a:srgbClr val="FFC002"/>
                </a:buClr>
              </a:pPr>
              <a:r>
                <a:rPr lang="es-ES" sz="1200" b="1" dirty="0">
                  <a:solidFill>
                    <a:schemeClr val="tx1">
                      <a:lumMod val="85000"/>
                      <a:lumOff val="15000"/>
                    </a:schemeClr>
                  </a:solidFill>
                  <a:latin typeface="Aptos" panose="020B0004020202020204" pitchFamily="34" charset="0"/>
                </a:rPr>
                <a:t>TARDÍA</a:t>
              </a:r>
            </a:p>
            <a:p>
              <a:pPr>
                <a:buClr>
                  <a:srgbClr val="FFC002"/>
                </a:buClr>
              </a:pPr>
              <a:r>
                <a:rPr lang="es-ES" sz="1200" dirty="0">
                  <a:solidFill>
                    <a:schemeClr val="tx1">
                      <a:lumMod val="85000"/>
                      <a:lumOff val="15000"/>
                    </a:schemeClr>
                  </a:solidFill>
                  <a:latin typeface="Aptos" panose="020B0004020202020204" pitchFamily="34" charset="0"/>
                </a:rPr>
                <a:t>• El crecimiento se modera</a:t>
              </a:r>
            </a:p>
            <a:p>
              <a:pPr>
                <a:buClr>
                  <a:srgbClr val="FFC002"/>
                </a:buClr>
              </a:pPr>
              <a:r>
                <a:rPr lang="es-ES" sz="1200" dirty="0">
                  <a:solidFill>
                    <a:schemeClr val="tx1">
                      <a:lumMod val="85000"/>
                      <a:lumOff val="15000"/>
                    </a:schemeClr>
                  </a:solidFill>
                  <a:latin typeface="Aptos" panose="020B0004020202020204" pitchFamily="34" charset="0"/>
                </a:rPr>
                <a:t>• El crédito se contrae</a:t>
              </a:r>
            </a:p>
            <a:p>
              <a:pPr>
                <a:buClr>
                  <a:srgbClr val="FFC002"/>
                </a:buClr>
              </a:pPr>
              <a:r>
                <a:rPr lang="es-ES" sz="1200" dirty="0">
                  <a:solidFill>
                    <a:schemeClr val="tx1">
                      <a:lumMod val="85000"/>
                      <a:lumOff val="15000"/>
                    </a:schemeClr>
                  </a:solidFill>
                  <a:latin typeface="Aptos" panose="020B0004020202020204" pitchFamily="34" charset="0"/>
                </a:rPr>
                <a:t>• Los ingresos están bajo presión</a:t>
              </a:r>
            </a:p>
            <a:p>
              <a:pPr>
                <a:buClr>
                  <a:srgbClr val="FFC002"/>
                </a:buClr>
              </a:pPr>
              <a:r>
                <a:rPr lang="es-ES" sz="1200" dirty="0">
                  <a:solidFill>
                    <a:schemeClr val="tx1">
                      <a:lumMod val="85000"/>
                      <a:lumOff val="15000"/>
                    </a:schemeClr>
                  </a:solidFill>
                  <a:latin typeface="Aptos" panose="020B0004020202020204" pitchFamily="34" charset="0"/>
                </a:rPr>
                <a:t>• La política es contractiva</a:t>
              </a:r>
            </a:p>
            <a:p>
              <a:pPr>
                <a:buClr>
                  <a:srgbClr val="FFC002"/>
                </a:buClr>
              </a:pPr>
              <a:r>
                <a:rPr lang="es-ES" sz="1200" dirty="0">
                  <a:solidFill>
                    <a:schemeClr val="tx1">
                      <a:lumMod val="85000"/>
                      <a:lumOff val="15000"/>
                    </a:schemeClr>
                  </a:solidFill>
                  <a:latin typeface="Aptos" panose="020B0004020202020204" pitchFamily="34" charset="0"/>
                </a:rPr>
                <a:t>• Los inventarios crecen; el crecimiento de las ventas disminuye</a:t>
              </a:r>
            </a:p>
          </p:txBody>
        </p:sp>
        <p:sp>
          <p:nvSpPr>
            <p:cNvPr id="26" name="TextBox 4">
              <a:extLst>
                <a:ext uri="{FF2B5EF4-FFF2-40B4-BE49-F238E27FC236}">
                  <a16:creationId xmlns:a16="http://schemas.microsoft.com/office/drawing/2014/main" id="{1E884D16-451C-62F9-0CD4-879F33472FE5}"/>
                </a:ext>
              </a:extLst>
            </p:cNvPr>
            <p:cNvSpPr txBox="1"/>
            <p:nvPr/>
          </p:nvSpPr>
          <p:spPr>
            <a:xfrm>
              <a:off x="8800797" y="258618"/>
              <a:ext cx="1949247" cy="1569660"/>
            </a:xfrm>
            <a:prstGeom prst="rect">
              <a:avLst/>
            </a:prstGeom>
            <a:noFill/>
            <a:ln>
              <a:noFill/>
            </a:ln>
          </p:spPr>
          <p:txBody>
            <a:bodyPr wrap="square" rtlCol="0">
              <a:spAutoFit/>
            </a:bodyPr>
            <a:lstStyle/>
            <a:p>
              <a:pPr>
                <a:buClr>
                  <a:srgbClr val="FFC002"/>
                </a:buClr>
              </a:pPr>
              <a:r>
                <a:rPr lang="es-ES" sz="1200" b="1" dirty="0">
                  <a:solidFill>
                    <a:schemeClr val="tx1">
                      <a:lumMod val="85000"/>
                      <a:lumOff val="15000"/>
                    </a:schemeClr>
                  </a:solidFill>
                  <a:latin typeface="Aptos" panose="020B0004020202020204" pitchFamily="34" charset="0"/>
                </a:rPr>
                <a:t>RECESIÓN</a:t>
              </a:r>
            </a:p>
            <a:p>
              <a:pPr>
                <a:buClr>
                  <a:srgbClr val="FFC002"/>
                </a:buClr>
              </a:pPr>
              <a:r>
                <a:rPr lang="es-ES" sz="1200" dirty="0">
                  <a:solidFill>
                    <a:schemeClr val="tx1">
                      <a:lumMod val="85000"/>
                      <a:lumOff val="15000"/>
                    </a:schemeClr>
                  </a:solidFill>
                  <a:latin typeface="Aptos" panose="020B0004020202020204" pitchFamily="34" charset="0"/>
                </a:rPr>
                <a:t>• Actividad en declive</a:t>
              </a:r>
            </a:p>
            <a:p>
              <a:pPr>
                <a:buClr>
                  <a:srgbClr val="FFC002"/>
                </a:buClr>
              </a:pPr>
              <a:r>
                <a:rPr lang="es-ES" sz="1200" dirty="0">
                  <a:solidFill>
                    <a:schemeClr val="tx1">
                      <a:lumMod val="85000"/>
                      <a:lumOff val="15000"/>
                    </a:schemeClr>
                  </a:solidFill>
                  <a:latin typeface="Aptos" panose="020B0004020202020204" pitchFamily="34" charset="0"/>
                </a:rPr>
                <a:t>• El crédito se agota</a:t>
              </a:r>
            </a:p>
            <a:p>
              <a:pPr>
                <a:buClr>
                  <a:srgbClr val="FFC002"/>
                </a:buClr>
              </a:pPr>
              <a:r>
                <a:rPr lang="es-ES" sz="1200" dirty="0">
                  <a:solidFill>
                    <a:schemeClr val="tx1">
                      <a:lumMod val="85000"/>
                      <a:lumOff val="15000"/>
                    </a:schemeClr>
                  </a:solidFill>
                  <a:latin typeface="Aptos" panose="020B0004020202020204" pitchFamily="34" charset="0"/>
                </a:rPr>
                <a:t>• Los beneficios disminuyen</a:t>
              </a:r>
            </a:p>
            <a:p>
              <a:pPr>
                <a:buClr>
                  <a:srgbClr val="FFC002"/>
                </a:buClr>
              </a:pPr>
              <a:r>
                <a:rPr lang="es-ES" sz="1200" dirty="0">
                  <a:solidFill>
                    <a:schemeClr val="tx1">
                      <a:lumMod val="85000"/>
                      <a:lumOff val="15000"/>
                    </a:schemeClr>
                  </a:solidFill>
                  <a:latin typeface="Aptos" panose="020B0004020202020204" pitchFamily="34" charset="0"/>
                </a:rPr>
                <a:t>• La política se flexibiliza</a:t>
              </a:r>
            </a:p>
            <a:p>
              <a:pPr>
                <a:buClr>
                  <a:srgbClr val="FFC002"/>
                </a:buClr>
              </a:pPr>
              <a:r>
                <a:rPr lang="es-ES" sz="1200" dirty="0">
                  <a:solidFill>
                    <a:schemeClr val="tx1">
                      <a:lumMod val="85000"/>
                      <a:lumOff val="15000"/>
                    </a:schemeClr>
                  </a:solidFill>
                  <a:latin typeface="Aptos" panose="020B0004020202020204" pitchFamily="34" charset="0"/>
                </a:rPr>
                <a:t>• Los inventarios y las ventas caen</a:t>
              </a:r>
            </a:p>
          </p:txBody>
        </p:sp>
        <p:sp>
          <p:nvSpPr>
            <p:cNvPr id="29" name="Rectángulo: esquinas redondeadas 28">
              <a:extLst>
                <a:ext uri="{FF2B5EF4-FFF2-40B4-BE49-F238E27FC236}">
                  <a16:creationId xmlns:a16="http://schemas.microsoft.com/office/drawing/2014/main" id="{D43F3034-3ACB-6868-9695-8EE7E9449A01}"/>
                </a:ext>
              </a:extLst>
            </p:cNvPr>
            <p:cNvSpPr/>
            <p:nvPr/>
          </p:nvSpPr>
          <p:spPr>
            <a:xfrm>
              <a:off x="929803" y="4842494"/>
              <a:ext cx="1588141" cy="571500"/>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dirty="0">
                  <a:solidFill>
                    <a:schemeClr val="tx1">
                      <a:lumMod val="85000"/>
                      <a:lumOff val="15000"/>
                    </a:schemeClr>
                  </a:solidFill>
                  <a:latin typeface="Aptos" panose="020B0004020202020204" pitchFamily="34" charset="0"/>
                </a:rPr>
                <a:t>Crecimiento Económico</a:t>
              </a:r>
              <a:endParaRPr lang="es-CO" sz="1100" dirty="0">
                <a:solidFill>
                  <a:schemeClr val="tx1">
                    <a:lumMod val="85000"/>
                    <a:lumOff val="15000"/>
                  </a:schemeClr>
                </a:solidFill>
                <a:latin typeface="Aptos" panose="020B0004020202020204" pitchFamily="34" charset="0"/>
              </a:endParaRPr>
            </a:p>
          </p:txBody>
        </p:sp>
        <p:sp>
          <p:nvSpPr>
            <p:cNvPr id="30" name="TextBox 4">
              <a:extLst>
                <a:ext uri="{FF2B5EF4-FFF2-40B4-BE49-F238E27FC236}">
                  <a16:creationId xmlns:a16="http://schemas.microsoft.com/office/drawing/2014/main" id="{53C70E37-16B1-D11F-3F33-967CFABBFABD}"/>
                </a:ext>
              </a:extLst>
            </p:cNvPr>
            <p:cNvSpPr txBox="1"/>
            <p:nvPr/>
          </p:nvSpPr>
          <p:spPr>
            <a:xfrm>
              <a:off x="2131760" y="4758912"/>
              <a:ext cx="927616" cy="738664"/>
            </a:xfrm>
            <a:prstGeom prst="rect">
              <a:avLst/>
            </a:prstGeom>
            <a:noFill/>
            <a:ln>
              <a:noFill/>
            </a:ln>
          </p:spPr>
          <p:txBody>
            <a:bodyPr wrap="square" rtlCol="0">
              <a:spAutoFit/>
            </a:bodyPr>
            <a:lstStyle/>
            <a:p>
              <a:pPr>
                <a:buClr>
                  <a:srgbClr val="FFC002"/>
                </a:buClr>
              </a:pPr>
              <a:r>
                <a:rPr lang="es-ES" sz="1400" dirty="0">
                  <a:solidFill>
                    <a:schemeClr val="tx1">
                      <a:lumMod val="85000"/>
                      <a:lumOff val="15000"/>
                    </a:schemeClr>
                  </a:solidFill>
                  <a:latin typeface="Aptos" panose="020B0004020202020204" pitchFamily="34" charset="0"/>
                </a:rPr>
                <a:t>+</a:t>
              </a:r>
            </a:p>
            <a:p>
              <a:pPr>
                <a:buClr>
                  <a:srgbClr val="FFC002"/>
                </a:buClr>
              </a:pPr>
              <a:endParaRPr lang="es-ES" sz="1400" dirty="0">
                <a:solidFill>
                  <a:schemeClr val="tx1">
                    <a:lumMod val="85000"/>
                    <a:lumOff val="15000"/>
                  </a:schemeClr>
                </a:solidFill>
                <a:latin typeface="Aptos" panose="020B0004020202020204" pitchFamily="34" charset="0"/>
              </a:endParaRPr>
            </a:p>
            <a:p>
              <a:pPr>
                <a:buClr>
                  <a:srgbClr val="FFC002"/>
                </a:buClr>
              </a:pPr>
              <a:r>
                <a:rPr lang="es-ES" sz="1400" dirty="0">
                  <a:solidFill>
                    <a:schemeClr val="tx1">
                      <a:lumMod val="85000"/>
                      <a:lumOff val="15000"/>
                    </a:schemeClr>
                  </a:solidFill>
                  <a:latin typeface="Aptos" panose="020B0004020202020204" pitchFamily="34" charset="0"/>
                </a:rPr>
                <a:t>-</a:t>
              </a:r>
            </a:p>
          </p:txBody>
        </p:sp>
      </p:grpSp>
      <p:pic>
        <p:nvPicPr>
          <p:cNvPr id="24" name="Picture 23" descr="A black and white logo&#10;&#10;Description automatically generated">
            <a:extLst>
              <a:ext uri="{FF2B5EF4-FFF2-40B4-BE49-F238E27FC236}">
                <a16:creationId xmlns:a16="http://schemas.microsoft.com/office/drawing/2014/main" id="{E722DFD8-A4AB-D370-1977-FA0590804FA5}"/>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35" name="CuadroTexto 34">
            <a:extLst>
              <a:ext uri="{FF2B5EF4-FFF2-40B4-BE49-F238E27FC236}">
                <a16:creationId xmlns:a16="http://schemas.microsoft.com/office/drawing/2014/main" id="{83503C6C-21CD-A87C-C716-405BA457C7EE}"/>
              </a:ext>
            </a:extLst>
          </p:cNvPr>
          <p:cNvSpPr txBox="1"/>
          <p:nvPr/>
        </p:nvSpPr>
        <p:spPr>
          <a:xfrm>
            <a:off x="619800" y="141428"/>
            <a:ext cx="10952399" cy="307777"/>
          </a:xfrm>
          <a:prstGeom prst="rect">
            <a:avLst/>
          </a:prstGeom>
          <a:noFill/>
        </p:spPr>
        <p:txBody>
          <a:bodyPr wrap="square" rtlCol="0">
            <a:spAutoFit/>
          </a:bodyPr>
          <a:lstStyle/>
          <a:p>
            <a:pPr algn="ctr"/>
            <a:r>
              <a:rPr lang="es-ES" sz="1400" b="0" i="0" dirty="0">
                <a:solidFill>
                  <a:schemeClr val="bg1"/>
                </a:solidFill>
                <a:effectLst/>
                <a:latin typeface="Aptos" panose="020B0004020202020204" pitchFamily="34" charset="0"/>
              </a:rPr>
              <a:t>El ciclo económico tiene cuatro fases distintas, con el ejemplo de Estados Unidos experimentando una fase de expansión tardía en 2023.</a:t>
            </a:r>
            <a:endParaRPr lang="es-CO" sz="1400" dirty="0">
              <a:solidFill>
                <a:schemeClr val="bg1"/>
              </a:solidFill>
              <a:latin typeface="Aptos" panose="020B0004020202020204" pitchFamily="34" charset="0"/>
            </a:endParaRPr>
          </a:p>
        </p:txBody>
      </p:sp>
      <p:sp>
        <p:nvSpPr>
          <p:cNvPr id="36" name="CuadroTexto 35">
            <a:extLst>
              <a:ext uri="{FF2B5EF4-FFF2-40B4-BE49-F238E27FC236}">
                <a16:creationId xmlns:a16="http://schemas.microsoft.com/office/drawing/2014/main" id="{78290FA4-EF64-D8DB-4390-FEF0BF4C2902}"/>
              </a:ext>
            </a:extLst>
          </p:cNvPr>
          <p:cNvSpPr txBox="1"/>
          <p:nvPr/>
        </p:nvSpPr>
        <p:spPr>
          <a:xfrm>
            <a:off x="227855" y="6513410"/>
            <a:ext cx="11671442" cy="276999"/>
          </a:xfrm>
          <a:prstGeom prst="rect">
            <a:avLst/>
          </a:prstGeom>
          <a:noFill/>
        </p:spPr>
        <p:txBody>
          <a:bodyPr wrap="square" rtlCol="0">
            <a:spAutoFit/>
          </a:bodyPr>
          <a:lstStyle/>
          <a:p>
            <a:r>
              <a:rPr lang="es-ES" sz="1200" b="0" i="0" dirty="0">
                <a:solidFill>
                  <a:srgbClr val="FFCC00"/>
                </a:solidFill>
                <a:effectLst/>
                <a:latin typeface="Aptos" panose="020B0004020202020204" pitchFamily="34" charset="0"/>
                <a:hlinkClick r:id="rId5">
                  <a:extLst>
                    <a:ext uri="{A12FA001-AC4F-418D-AE19-62706E023703}">
                      <ahyp:hlinkClr xmlns:ahyp="http://schemas.microsoft.com/office/drawing/2018/hyperlinkcolor" val="tx"/>
                    </a:ext>
                  </a:extLst>
                </a:hlinkClick>
              </a:rPr>
              <a:t>https://institutional.fidelity.com/app/proxy/content?literatureURL=/953042.PDF</a:t>
            </a:r>
            <a:endParaRPr lang="es-ES" sz="1200" b="0" i="0" dirty="0">
              <a:solidFill>
                <a:srgbClr val="FFCC00"/>
              </a:solidFill>
              <a:effectLst/>
              <a:latin typeface="Aptos" panose="020B0004020202020204" pitchFamily="34" charset="0"/>
            </a:endParaRPr>
          </a:p>
        </p:txBody>
      </p:sp>
    </p:spTree>
    <p:extLst>
      <p:ext uri="{BB962C8B-B14F-4D97-AF65-F5344CB8AC3E}">
        <p14:creationId xmlns:p14="http://schemas.microsoft.com/office/powerpoint/2010/main" val="2860879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5E4F6-8D66-0B72-8225-776F89627D75}"/>
            </a:ext>
          </a:extLst>
        </p:cNvPr>
        <p:cNvGrpSpPr/>
        <p:nvPr/>
      </p:nvGrpSpPr>
      <p:grpSpPr>
        <a:xfrm>
          <a:off x="0" y="0"/>
          <a:ext cx="0" cy="0"/>
          <a:chOff x="0" y="0"/>
          <a:chExt cx="0" cy="0"/>
        </a:xfrm>
      </p:grpSpPr>
      <p:pic>
        <p:nvPicPr>
          <p:cNvPr id="24" name="Picture 23" descr="A black and white logo&#10;&#10;Description automatically generated">
            <a:extLst>
              <a:ext uri="{FF2B5EF4-FFF2-40B4-BE49-F238E27FC236}">
                <a16:creationId xmlns:a16="http://schemas.microsoft.com/office/drawing/2014/main" id="{A5DD893D-1BCA-D208-7B08-2D00378DDA3D}"/>
              </a:ext>
            </a:extLst>
          </p:cNvPr>
          <p:cNvPicPr>
            <a:picLocks noChangeAspect="1"/>
          </p:cNvPicPr>
          <p:nvPr/>
        </p:nvPicPr>
        <p:blipFill>
          <a:blip r:embed="rId3">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18" name="CuadroTexto 17">
            <a:extLst>
              <a:ext uri="{FF2B5EF4-FFF2-40B4-BE49-F238E27FC236}">
                <a16:creationId xmlns:a16="http://schemas.microsoft.com/office/drawing/2014/main" id="{5242BBD5-B12B-2A03-F479-3E15D0141A02}"/>
              </a:ext>
            </a:extLst>
          </p:cNvPr>
          <p:cNvSpPr txBox="1"/>
          <p:nvPr/>
        </p:nvSpPr>
        <p:spPr>
          <a:xfrm>
            <a:off x="546850" y="532208"/>
            <a:ext cx="6481101" cy="338554"/>
          </a:xfrm>
          <a:prstGeom prst="rect">
            <a:avLst/>
          </a:prstGeom>
          <a:noFill/>
        </p:spPr>
        <p:txBody>
          <a:bodyPr wrap="square" rtlCol="0">
            <a:spAutoFit/>
          </a:bodyPr>
          <a:lstStyle/>
          <a:p>
            <a:pPr algn="ctr"/>
            <a:r>
              <a:rPr lang="en-US" sz="1600" b="1" dirty="0">
                <a:solidFill>
                  <a:schemeClr val="bg1"/>
                </a:solidFill>
                <a:latin typeface="Aptos" panose="020B0004020202020204" pitchFamily="34" charset="0"/>
              </a:rPr>
              <a:t>Asset Class Performance Across Business Cycle Phases 1950-2020</a:t>
            </a:r>
            <a:endParaRPr lang="es-CO" sz="1600" b="1" dirty="0">
              <a:solidFill>
                <a:schemeClr val="bg1"/>
              </a:solidFill>
              <a:latin typeface="Aptos" panose="020B0004020202020204" pitchFamily="34" charset="0"/>
            </a:endParaRPr>
          </a:p>
        </p:txBody>
      </p:sp>
      <p:sp>
        <p:nvSpPr>
          <p:cNvPr id="20" name="CuadroTexto 19">
            <a:extLst>
              <a:ext uri="{FF2B5EF4-FFF2-40B4-BE49-F238E27FC236}">
                <a16:creationId xmlns:a16="http://schemas.microsoft.com/office/drawing/2014/main" id="{57A88128-B48C-F3C0-30DB-DAF71F3A424F}"/>
              </a:ext>
            </a:extLst>
          </p:cNvPr>
          <p:cNvSpPr txBox="1"/>
          <p:nvPr/>
        </p:nvSpPr>
        <p:spPr>
          <a:xfrm>
            <a:off x="227855" y="6513410"/>
            <a:ext cx="11671442" cy="276999"/>
          </a:xfrm>
          <a:prstGeom prst="rect">
            <a:avLst/>
          </a:prstGeom>
          <a:noFill/>
        </p:spPr>
        <p:txBody>
          <a:bodyPr wrap="square" rtlCol="0">
            <a:spAutoFit/>
          </a:bodyPr>
          <a:lstStyle/>
          <a:p>
            <a:r>
              <a:rPr lang="es-ES" sz="1200" b="0" i="0" dirty="0">
                <a:solidFill>
                  <a:srgbClr val="FFCC00"/>
                </a:solidFill>
                <a:effectLst/>
                <a:latin typeface="Aptos" panose="020B0004020202020204" pitchFamily="34" charset="0"/>
                <a:hlinkClick r:id="rId4">
                  <a:extLst>
                    <a:ext uri="{A12FA001-AC4F-418D-AE19-62706E023703}">
                      <ahyp:hlinkClr xmlns:ahyp="http://schemas.microsoft.com/office/drawing/2018/hyperlinkcolor" val="tx"/>
                    </a:ext>
                  </a:extLst>
                </a:hlinkClick>
              </a:rPr>
              <a:t>https://institutional.fidelity.com/app/proxy/content?literatureURL=/953042.PDF</a:t>
            </a:r>
            <a:endParaRPr lang="es-ES" sz="1200" b="0" i="0" dirty="0">
              <a:solidFill>
                <a:srgbClr val="FFCC00"/>
              </a:solidFill>
              <a:effectLst/>
              <a:latin typeface="Aptos" panose="020B0004020202020204" pitchFamily="34" charset="0"/>
            </a:endParaRPr>
          </a:p>
        </p:txBody>
      </p:sp>
      <p:sp>
        <p:nvSpPr>
          <p:cNvPr id="2" name="CuadroTexto 17">
            <a:extLst>
              <a:ext uri="{FF2B5EF4-FFF2-40B4-BE49-F238E27FC236}">
                <a16:creationId xmlns:a16="http://schemas.microsoft.com/office/drawing/2014/main" id="{AF2336D8-3C44-A254-EA45-5DEF5F2D0FB8}"/>
              </a:ext>
            </a:extLst>
          </p:cNvPr>
          <p:cNvSpPr txBox="1"/>
          <p:nvPr/>
        </p:nvSpPr>
        <p:spPr>
          <a:xfrm>
            <a:off x="7610385" y="1190371"/>
            <a:ext cx="3966845" cy="5016758"/>
          </a:xfrm>
          <a:prstGeom prst="rect">
            <a:avLst/>
          </a:prstGeom>
          <a:noFill/>
        </p:spPr>
        <p:txBody>
          <a:bodyPr wrap="square" rtlCol="0">
            <a:spAutoFit/>
          </a:bodyPr>
          <a:lstStyle/>
          <a:p>
            <a:r>
              <a:rPr lang="es-ES" sz="4000" b="1" i="0" dirty="0">
                <a:solidFill>
                  <a:schemeClr val="bg1"/>
                </a:solidFill>
                <a:effectLst/>
                <a:latin typeface="Aptos" panose="020B0004020202020204" pitchFamily="34" charset="0"/>
              </a:rPr>
              <a:t>Históricamente, el rendimiento de acciones y bonos ha sido fuertemente influenciado por el ciclo económico</a:t>
            </a:r>
          </a:p>
        </p:txBody>
      </p:sp>
      <p:grpSp>
        <p:nvGrpSpPr>
          <p:cNvPr id="11" name="Group 10">
            <a:extLst>
              <a:ext uri="{FF2B5EF4-FFF2-40B4-BE49-F238E27FC236}">
                <a16:creationId xmlns:a16="http://schemas.microsoft.com/office/drawing/2014/main" id="{7A044EB7-ACE9-C5CC-F769-BD453ABA7EC9}"/>
              </a:ext>
            </a:extLst>
          </p:cNvPr>
          <p:cNvGrpSpPr/>
          <p:nvPr/>
        </p:nvGrpSpPr>
        <p:grpSpPr>
          <a:xfrm>
            <a:off x="260279" y="918815"/>
            <a:ext cx="7054244" cy="5542009"/>
            <a:chOff x="260279" y="918815"/>
            <a:chExt cx="7054244" cy="5542009"/>
          </a:xfrm>
        </p:grpSpPr>
        <p:grpSp>
          <p:nvGrpSpPr>
            <p:cNvPr id="17" name="Grupo 16">
              <a:extLst>
                <a:ext uri="{FF2B5EF4-FFF2-40B4-BE49-F238E27FC236}">
                  <a16:creationId xmlns:a16="http://schemas.microsoft.com/office/drawing/2014/main" id="{08F8A0FA-8B35-5ED8-C8CC-6F0B98FA05AC}"/>
                </a:ext>
              </a:extLst>
            </p:cNvPr>
            <p:cNvGrpSpPr/>
            <p:nvPr/>
          </p:nvGrpSpPr>
          <p:grpSpPr>
            <a:xfrm>
              <a:off x="260279" y="918815"/>
              <a:ext cx="7054244" cy="5542009"/>
              <a:chOff x="3275546" y="1794204"/>
              <a:chExt cx="5688522" cy="4736156"/>
            </a:xfrm>
          </p:grpSpPr>
          <p:sp>
            <p:nvSpPr>
              <p:cNvPr id="10" name="Diagrama de flujo: proceso 9">
                <a:extLst>
                  <a:ext uri="{FF2B5EF4-FFF2-40B4-BE49-F238E27FC236}">
                    <a16:creationId xmlns:a16="http://schemas.microsoft.com/office/drawing/2014/main" id="{B4FD50C2-E8EF-AD41-610B-736239591656}"/>
                  </a:ext>
                </a:extLst>
              </p:cNvPr>
              <p:cNvSpPr/>
              <p:nvPr/>
            </p:nvSpPr>
            <p:spPr>
              <a:xfrm>
                <a:off x="3275546" y="1794204"/>
                <a:ext cx="5688522" cy="464140"/>
              </a:xfrm>
              <a:prstGeom prst="flowChart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Content Placeholder 4">
                <a:extLst>
                  <a:ext uri="{FF2B5EF4-FFF2-40B4-BE49-F238E27FC236}">
                    <a16:creationId xmlns:a16="http://schemas.microsoft.com/office/drawing/2014/main" id="{54EA3A26-C716-E4BB-A904-A5F53CC622A4}"/>
                  </a:ext>
                </a:extLst>
              </p:cNvPr>
              <p:cNvPicPr>
                <a:picLocks noChangeAspect="1"/>
              </p:cNvPicPr>
              <p:nvPr/>
            </p:nvPicPr>
            <p:blipFill rotWithShape="1">
              <a:blip r:embed="rId5"/>
              <a:srcRect t="22855"/>
              <a:stretch/>
            </p:blipFill>
            <p:spPr>
              <a:xfrm>
                <a:off x="3275546" y="2201418"/>
                <a:ext cx="5688522" cy="4328942"/>
              </a:xfrm>
              <a:prstGeom prst="rect">
                <a:avLst/>
              </a:prstGeom>
            </p:spPr>
          </p:pic>
          <p:sp>
            <p:nvSpPr>
              <p:cNvPr id="7" name="Diagrama de flujo: proceso 6">
                <a:extLst>
                  <a:ext uri="{FF2B5EF4-FFF2-40B4-BE49-F238E27FC236}">
                    <a16:creationId xmlns:a16="http://schemas.microsoft.com/office/drawing/2014/main" id="{BB5FDE2D-5A28-DFFF-AFAE-4D82EDC80A3B}"/>
                  </a:ext>
                </a:extLst>
              </p:cNvPr>
              <p:cNvSpPr/>
              <p:nvPr/>
            </p:nvSpPr>
            <p:spPr>
              <a:xfrm>
                <a:off x="4782602" y="2258344"/>
                <a:ext cx="3927057" cy="464140"/>
              </a:xfrm>
              <a:prstGeom prst="flowChart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F693F3A1-F7D1-675E-F49C-9D94B0D6A7F3}"/>
                  </a:ext>
                </a:extLst>
              </p:cNvPr>
              <p:cNvSpPr txBox="1"/>
              <p:nvPr/>
            </p:nvSpPr>
            <p:spPr>
              <a:xfrm>
                <a:off x="4872340" y="1995525"/>
                <a:ext cx="3837319" cy="279773"/>
              </a:xfrm>
              <a:prstGeom prst="rect">
                <a:avLst/>
              </a:prstGeom>
              <a:noFill/>
            </p:spPr>
            <p:txBody>
              <a:bodyPr wrap="square" rtlCol="0">
                <a:spAutoFit/>
              </a:bodyPr>
              <a:lstStyle/>
              <a:p>
                <a:r>
                  <a:rPr lang="es-ES" sz="1600" dirty="0"/>
                  <a:t>Temprana      Expansión        Tardía          Recesión</a:t>
                </a:r>
                <a:endParaRPr lang="es-CO" sz="1600" dirty="0"/>
              </a:p>
            </p:txBody>
          </p:sp>
          <p:sp>
            <p:nvSpPr>
              <p:cNvPr id="6" name="Rectángulo: esquinas diagonales redondeadas 5">
                <a:extLst>
                  <a:ext uri="{FF2B5EF4-FFF2-40B4-BE49-F238E27FC236}">
                    <a16:creationId xmlns:a16="http://schemas.microsoft.com/office/drawing/2014/main" id="{2E9BD418-3405-2E7A-0C81-7FAF47FB55CC}"/>
                  </a:ext>
                </a:extLst>
              </p:cNvPr>
              <p:cNvSpPr/>
              <p:nvPr/>
            </p:nvSpPr>
            <p:spPr>
              <a:xfrm>
                <a:off x="4829306" y="2100779"/>
                <a:ext cx="86068" cy="86068"/>
              </a:xfrm>
              <a:prstGeom prst="round2DiagRect">
                <a:avLst/>
              </a:prstGeom>
              <a:solidFill>
                <a:srgbClr val="6CBE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esquinas diagonales redondeadas 11">
                <a:extLst>
                  <a:ext uri="{FF2B5EF4-FFF2-40B4-BE49-F238E27FC236}">
                    <a16:creationId xmlns:a16="http://schemas.microsoft.com/office/drawing/2014/main" id="{523384EA-B0DB-548B-9807-59E7BC8431C7}"/>
                  </a:ext>
                </a:extLst>
              </p:cNvPr>
              <p:cNvSpPr/>
              <p:nvPr/>
            </p:nvSpPr>
            <p:spPr>
              <a:xfrm>
                <a:off x="5662744" y="2097111"/>
                <a:ext cx="86068" cy="86068"/>
              </a:xfrm>
              <a:prstGeom prst="round2DiagRect">
                <a:avLst/>
              </a:prstGeom>
              <a:solidFill>
                <a:srgbClr val="298F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esquinas diagonales redondeadas 12">
                <a:extLst>
                  <a:ext uri="{FF2B5EF4-FFF2-40B4-BE49-F238E27FC236}">
                    <a16:creationId xmlns:a16="http://schemas.microsoft.com/office/drawing/2014/main" id="{3D905FD6-4971-37E7-A877-3110326F6D14}"/>
                  </a:ext>
                </a:extLst>
              </p:cNvPr>
              <p:cNvSpPr/>
              <p:nvPr/>
            </p:nvSpPr>
            <p:spPr>
              <a:xfrm>
                <a:off x="6629890" y="2106231"/>
                <a:ext cx="86068" cy="86068"/>
              </a:xfrm>
              <a:prstGeom prst="round2DiagRect">
                <a:avLst/>
              </a:prstGeom>
              <a:solidFill>
                <a:srgbClr val="0256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diagonales redondeadas 13">
                <a:extLst>
                  <a:ext uri="{FF2B5EF4-FFF2-40B4-BE49-F238E27FC236}">
                    <a16:creationId xmlns:a16="http://schemas.microsoft.com/office/drawing/2014/main" id="{F0146A1F-3D71-6F6C-32AF-A3D734E382C6}"/>
                  </a:ext>
                </a:extLst>
              </p:cNvPr>
              <p:cNvSpPr/>
              <p:nvPr/>
            </p:nvSpPr>
            <p:spPr>
              <a:xfrm>
                <a:off x="7382667" y="2094626"/>
                <a:ext cx="86068" cy="86068"/>
              </a:xfrm>
              <a:prstGeom prst="round2DiagRect">
                <a:avLst/>
              </a:prstGeom>
              <a:solidFill>
                <a:srgbClr val="BAC2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Diagrama de flujo: proceso 15">
                <a:extLst>
                  <a:ext uri="{FF2B5EF4-FFF2-40B4-BE49-F238E27FC236}">
                    <a16:creationId xmlns:a16="http://schemas.microsoft.com/office/drawing/2014/main" id="{5FE510C3-36CE-3269-615A-46BC3ABE8D5E}"/>
                  </a:ext>
                </a:extLst>
              </p:cNvPr>
              <p:cNvSpPr/>
              <p:nvPr/>
            </p:nvSpPr>
            <p:spPr>
              <a:xfrm rot="16200000">
                <a:off x="1508184" y="4044149"/>
                <a:ext cx="3927057" cy="392329"/>
              </a:xfrm>
              <a:prstGeom prst="flowChart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0" i="0" dirty="0">
                    <a:solidFill>
                      <a:schemeClr val="tx1">
                        <a:lumMod val="85000"/>
                        <a:lumOff val="15000"/>
                      </a:schemeClr>
                    </a:solidFill>
                    <a:effectLst/>
                    <a:latin typeface="Aptos" panose="020B0004020202020204" pitchFamily="34" charset="0"/>
                  </a:rPr>
                  <a:t>Rendimiento Absoluto Anual (Promedio)</a:t>
                </a:r>
                <a:endParaRPr lang="es-CO" sz="1400" dirty="0">
                  <a:solidFill>
                    <a:schemeClr val="tx1">
                      <a:lumMod val="85000"/>
                      <a:lumOff val="15000"/>
                    </a:schemeClr>
                  </a:solidFill>
                  <a:latin typeface="Aptos" panose="020B0004020202020204" pitchFamily="34" charset="0"/>
                </a:endParaRPr>
              </a:p>
            </p:txBody>
          </p:sp>
        </p:grpSp>
        <p:sp>
          <p:nvSpPr>
            <p:cNvPr id="4" name="Diagrama de flujo: terminador 10">
              <a:extLst>
                <a:ext uri="{FF2B5EF4-FFF2-40B4-BE49-F238E27FC236}">
                  <a16:creationId xmlns:a16="http://schemas.microsoft.com/office/drawing/2014/main" id="{A5F019E4-73EF-82F0-D0A6-44F957E17EE6}"/>
                </a:ext>
              </a:extLst>
            </p:cNvPr>
            <p:cNvSpPr/>
            <p:nvPr/>
          </p:nvSpPr>
          <p:spPr>
            <a:xfrm>
              <a:off x="1721785" y="5956304"/>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Acciones</a:t>
              </a:r>
              <a:endParaRPr lang="es-CO" sz="1400" b="1" dirty="0">
                <a:solidFill>
                  <a:schemeClr val="tx1">
                    <a:lumMod val="85000"/>
                    <a:lumOff val="15000"/>
                  </a:schemeClr>
                </a:solidFill>
              </a:endParaRPr>
            </a:p>
          </p:txBody>
        </p:sp>
        <p:sp>
          <p:nvSpPr>
            <p:cNvPr id="8" name="Diagrama de flujo: terminador 10">
              <a:extLst>
                <a:ext uri="{FF2B5EF4-FFF2-40B4-BE49-F238E27FC236}">
                  <a16:creationId xmlns:a16="http://schemas.microsoft.com/office/drawing/2014/main" id="{56F0A5CC-CD82-4673-E420-D93C8137266B}"/>
                </a:ext>
              </a:extLst>
            </p:cNvPr>
            <p:cNvSpPr/>
            <p:nvPr/>
          </p:nvSpPr>
          <p:spPr>
            <a:xfrm>
              <a:off x="3512011" y="5990938"/>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Bonos</a:t>
              </a:r>
              <a:endParaRPr lang="es-CO" sz="1400" b="1" dirty="0">
                <a:solidFill>
                  <a:schemeClr val="tx1">
                    <a:lumMod val="85000"/>
                    <a:lumOff val="15000"/>
                  </a:schemeClr>
                </a:solidFill>
              </a:endParaRPr>
            </a:p>
          </p:txBody>
        </p:sp>
        <p:sp>
          <p:nvSpPr>
            <p:cNvPr id="9" name="Diagrama de flujo: terminador 10">
              <a:extLst>
                <a:ext uri="{FF2B5EF4-FFF2-40B4-BE49-F238E27FC236}">
                  <a16:creationId xmlns:a16="http://schemas.microsoft.com/office/drawing/2014/main" id="{53B8EA6A-4678-638B-CF1F-656BC566B3CE}"/>
                </a:ext>
              </a:extLst>
            </p:cNvPr>
            <p:cNvSpPr/>
            <p:nvPr/>
          </p:nvSpPr>
          <p:spPr>
            <a:xfrm>
              <a:off x="5454605" y="5977999"/>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85000"/>
                      <a:lumOff val="15000"/>
                    </a:schemeClr>
                  </a:solidFill>
                </a:rPr>
                <a:t>Efectivo</a:t>
              </a:r>
              <a:endParaRPr lang="es-CO" sz="1400" b="1" dirty="0">
                <a:solidFill>
                  <a:schemeClr val="tx1">
                    <a:lumMod val="85000"/>
                    <a:lumOff val="15000"/>
                  </a:schemeClr>
                </a:solidFill>
              </a:endParaRPr>
            </a:p>
          </p:txBody>
        </p:sp>
      </p:grpSp>
    </p:spTree>
    <p:extLst>
      <p:ext uri="{BB962C8B-B14F-4D97-AF65-F5344CB8AC3E}">
        <p14:creationId xmlns:p14="http://schemas.microsoft.com/office/powerpoint/2010/main" val="1875011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F106B-5996-14EA-C113-8925E4D93AC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C6F9A42-46CF-4077-E3D6-ED207F05B57D}"/>
              </a:ext>
            </a:extLst>
          </p:cNvPr>
          <p:cNvPicPr>
            <a:picLocks noChangeAspect="1"/>
          </p:cNvPicPr>
          <p:nvPr/>
        </p:nvPicPr>
        <p:blipFill>
          <a:blip r:embed="rId3">
            <a:alphaModFix amt="7000"/>
          </a:blip>
          <a:stretch>
            <a:fillRect/>
          </a:stretch>
        </p:blipFill>
        <p:spPr>
          <a:xfrm rot="20330209">
            <a:off x="2294059" y="-2569039"/>
            <a:ext cx="10620460" cy="1062046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EEFF30DE-BDC6-A7E2-A217-0B3DE50091ED}"/>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grpSp>
        <p:nvGrpSpPr>
          <p:cNvPr id="36" name="Grupo 35">
            <a:extLst>
              <a:ext uri="{FF2B5EF4-FFF2-40B4-BE49-F238E27FC236}">
                <a16:creationId xmlns:a16="http://schemas.microsoft.com/office/drawing/2014/main" id="{0B0A73DC-5FF3-C1BD-8112-89ABC8CE6F3F}"/>
              </a:ext>
            </a:extLst>
          </p:cNvPr>
          <p:cNvGrpSpPr/>
          <p:nvPr/>
        </p:nvGrpSpPr>
        <p:grpSpPr>
          <a:xfrm>
            <a:off x="292703" y="2046602"/>
            <a:ext cx="11606594" cy="3813682"/>
            <a:chOff x="292703" y="2169042"/>
            <a:chExt cx="11606594" cy="3813682"/>
          </a:xfrm>
        </p:grpSpPr>
        <p:pic>
          <p:nvPicPr>
            <p:cNvPr id="2" name="Picture 6">
              <a:extLst>
                <a:ext uri="{FF2B5EF4-FFF2-40B4-BE49-F238E27FC236}">
                  <a16:creationId xmlns:a16="http://schemas.microsoft.com/office/drawing/2014/main" id="{05D2C89F-EF11-F5D3-5AC0-02D5F51EB623}"/>
                </a:ext>
              </a:extLst>
            </p:cNvPr>
            <p:cNvPicPr>
              <a:picLocks noChangeAspect="1"/>
            </p:cNvPicPr>
            <p:nvPr/>
          </p:nvPicPr>
          <p:blipFill rotWithShape="1">
            <a:blip r:embed="rId5"/>
            <a:srcRect t="8418"/>
            <a:stretch/>
          </p:blipFill>
          <p:spPr>
            <a:xfrm>
              <a:off x="292703" y="2169042"/>
              <a:ext cx="11606594" cy="3813682"/>
            </a:xfrm>
            <a:prstGeom prst="roundRect">
              <a:avLst>
                <a:gd name="adj" fmla="val 5564"/>
              </a:avLst>
            </a:prstGeom>
          </p:spPr>
        </p:pic>
        <p:sp>
          <p:nvSpPr>
            <p:cNvPr id="8" name="Diagrama de flujo: proceso 7">
              <a:extLst>
                <a:ext uri="{FF2B5EF4-FFF2-40B4-BE49-F238E27FC236}">
                  <a16:creationId xmlns:a16="http://schemas.microsoft.com/office/drawing/2014/main" id="{A54E1356-4CFF-EC80-78E0-41EC74CD24EA}"/>
                </a:ext>
              </a:extLst>
            </p:cNvPr>
            <p:cNvSpPr/>
            <p:nvPr/>
          </p:nvSpPr>
          <p:spPr>
            <a:xfrm>
              <a:off x="2651760" y="2369820"/>
              <a:ext cx="8823960" cy="342900"/>
            </a:xfrm>
            <a:prstGeom prst="flowChartProcess">
              <a:avLst/>
            </a:prstGeom>
            <a:solidFill>
              <a:srgbClr val="858C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786ED44F-5A1A-2DB4-E46A-ABA8F43756BC}"/>
                </a:ext>
              </a:extLst>
            </p:cNvPr>
            <p:cNvSpPr txBox="1"/>
            <p:nvPr/>
          </p:nvSpPr>
          <p:spPr>
            <a:xfrm>
              <a:off x="3154766" y="2292545"/>
              <a:ext cx="1284270" cy="276999"/>
            </a:xfrm>
            <a:prstGeom prst="rect">
              <a:avLst/>
            </a:prstGeom>
            <a:noFill/>
          </p:spPr>
          <p:txBody>
            <a:bodyPr wrap="square" rtlCol="0">
              <a:spAutoFit/>
            </a:bodyPr>
            <a:lstStyle/>
            <a:p>
              <a:pPr algn="ctr"/>
              <a:r>
                <a:rPr lang="es-ES" sz="1200" b="1" dirty="0">
                  <a:solidFill>
                    <a:schemeClr val="bg1"/>
                  </a:solidFill>
                </a:rPr>
                <a:t>Temprana</a:t>
              </a:r>
              <a:endParaRPr lang="es-CO" sz="1200" b="1" dirty="0">
                <a:solidFill>
                  <a:schemeClr val="bg1"/>
                </a:solidFill>
              </a:endParaRPr>
            </a:p>
          </p:txBody>
        </p:sp>
        <p:sp>
          <p:nvSpPr>
            <p:cNvPr id="9" name="CuadroTexto 8">
              <a:extLst>
                <a:ext uri="{FF2B5EF4-FFF2-40B4-BE49-F238E27FC236}">
                  <a16:creationId xmlns:a16="http://schemas.microsoft.com/office/drawing/2014/main" id="{9AA388B5-266C-AE5D-9F6B-032DA7407E84}"/>
                </a:ext>
              </a:extLst>
            </p:cNvPr>
            <p:cNvSpPr txBox="1"/>
            <p:nvPr/>
          </p:nvSpPr>
          <p:spPr>
            <a:xfrm>
              <a:off x="5453864" y="2287131"/>
              <a:ext cx="1284270" cy="276999"/>
            </a:xfrm>
            <a:prstGeom prst="rect">
              <a:avLst/>
            </a:prstGeom>
            <a:noFill/>
          </p:spPr>
          <p:txBody>
            <a:bodyPr wrap="square" rtlCol="0">
              <a:spAutoFit/>
            </a:bodyPr>
            <a:lstStyle/>
            <a:p>
              <a:pPr algn="ctr"/>
              <a:r>
                <a:rPr lang="es-ES" sz="1200" b="1" dirty="0">
                  <a:solidFill>
                    <a:schemeClr val="bg1"/>
                  </a:solidFill>
                </a:rPr>
                <a:t>Expansión</a:t>
              </a:r>
              <a:endParaRPr lang="es-CO" sz="1200" b="1" dirty="0">
                <a:solidFill>
                  <a:schemeClr val="bg1"/>
                </a:solidFill>
              </a:endParaRPr>
            </a:p>
          </p:txBody>
        </p:sp>
        <p:sp>
          <p:nvSpPr>
            <p:cNvPr id="11" name="CuadroTexto 10">
              <a:extLst>
                <a:ext uri="{FF2B5EF4-FFF2-40B4-BE49-F238E27FC236}">
                  <a16:creationId xmlns:a16="http://schemas.microsoft.com/office/drawing/2014/main" id="{7AA0774C-81CE-31BB-0EA3-34C98B50E1DC}"/>
                </a:ext>
              </a:extLst>
            </p:cNvPr>
            <p:cNvSpPr txBox="1"/>
            <p:nvPr/>
          </p:nvSpPr>
          <p:spPr>
            <a:xfrm>
              <a:off x="7752962" y="2287131"/>
              <a:ext cx="1284270" cy="276999"/>
            </a:xfrm>
            <a:prstGeom prst="rect">
              <a:avLst/>
            </a:prstGeom>
            <a:noFill/>
          </p:spPr>
          <p:txBody>
            <a:bodyPr wrap="square" rtlCol="0">
              <a:spAutoFit/>
            </a:bodyPr>
            <a:lstStyle/>
            <a:p>
              <a:pPr algn="ctr"/>
              <a:r>
                <a:rPr lang="es-ES" sz="1200" b="1" dirty="0">
                  <a:solidFill>
                    <a:schemeClr val="bg1"/>
                  </a:solidFill>
                </a:rPr>
                <a:t>Tardía</a:t>
              </a:r>
              <a:endParaRPr lang="es-CO" sz="1200" b="1" dirty="0">
                <a:solidFill>
                  <a:schemeClr val="bg1"/>
                </a:solidFill>
              </a:endParaRPr>
            </a:p>
          </p:txBody>
        </p:sp>
        <p:sp>
          <p:nvSpPr>
            <p:cNvPr id="15" name="CuadroTexto 14">
              <a:extLst>
                <a:ext uri="{FF2B5EF4-FFF2-40B4-BE49-F238E27FC236}">
                  <a16:creationId xmlns:a16="http://schemas.microsoft.com/office/drawing/2014/main" id="{5962371B-0641-269F-F3BB-F3A1C5B12396}"/>
                </a:ext>
              </a:extLst>
            </p:cNvPr>
            <p:cNvSpPr txBox="1"/>
            <p:nvPr/>
          </p:nvSpPr>
          <p:spPr>
            <a:xfrm>
              <a:off x="10038300" y="2287131"/>
              <a:ext cx="1284270" cy="276999"/>
            </a:xfrm>
            <a:prstGeom prst="rect">
              <a:avLst/>
            </a:prstGeom>
            <a:noFill/>
          </p:spPr>
          <p:txBody>
            <a:bodyPr wrap="square" rtlCol="0">
              <a:spAutoFit/>
            </a:bodyPr>
            <a:lstStyle/>
            <a:p>
              <a:pPr algn="ctr"/>
              <a:r>
                <a:rPr lang="es-ES" sz="1200" b="1" dirty="0">
                  <a:solidFill>
                    <a:schemeClr val="bg1"/>
                  </a:solidFill>
                </a:rPr>
                <a:t>Recesión</a:t>
              </a:r>
              <a:endParaRPr lang="es-CO" sz="1200" b="1" dirty="0">
                <a:solidFill>
                  <a:schemeClr val="bg1"/>
                </a:solidFill>
              </a:endParaRPr>
            </a:p>
          </p:txBody>
        </p:sp>
        <p:sp>
          <p:nvSpPr>
            <p:cNvPr id="19" name="CuadroTexto 18">
              <a:extLst>
                <a:ext uri="{FF2B5EF4-FFF2-40B4-BE49-F238E27FC236}">
                  <a16:creationId xmlns:a16="http://schemas.microsoft.com/office/drawing/2014/main" id="{3ACC5D7F-C210-FBE9-B47E-09663B0869FF}"/>
                </a:ext>
              </a:extLst>
            </p:cNvPr>
            <p:cNvSpPr txBox="1"/>
            <p:nvPr/>
          </p:nvSpPr>
          <p:spPr>
            <a:xfrm>
              <a:off x="3154766" y="2435721"/>
              <a:ext cx="1284270" cy="276999"/>
            </a:xfrm>
            <a:prstGeom prst="rect">
              <a:avLst/>
            </a:prstGeom>
            <a:noFill/>
          </p:spPr>
          <p:txBody>
            <a:bodyPr wrap="square" rtlCol="0">
              <a:spAutoFit/>
            </a:bodyPr>
            <a:lstStyle/>
            <a:p>
              <a:pPr algn="ctr"/>
              <a:r>
                <a:rPr lang="es-ES" sz="1200" dirty="0">
                  <a:solidFill>
                    <a:schemeClr val="bg1"/>
                  </a:solidFill>
                </a:rPr>
                <a:t>Recuperaciones</a:t>
              </a:r>
              <a:endParaRPr lang="es-CO" sz="1200" dirty="0">
                <a:solidFill>
                  <a:schemeClr val="bg1"/>
                </a:solidFill>
              </a:endParaRPr>
            </a:p>
          </p:txBody>
        </p:sp>
        <p:sp>
          <p:nvSpPr>
            <p:cNvPr id="20" name="CuadroTexto 19">
              <a:extLst>
                <a:ext uri="{FF2B5EF4-FFF2-40B4-BE49-F238E27FC236}">
                  <a16:creationId xmlns:a16="http://schemas.microsoft.com/office/drawing/2014/main" id="{B540BA84-68ED-6A90-17B0-93D0D6D1018C}"/>
                </a:ext>
              </a:extLst>
            </p:cNvPr>
            <p:cNvSpPr txBox="1"/>
            <p:nvPr/>
          </p:nvSpPr>
          <p:spPr>
            <a:xfrm>
              <a:off x="5446984" y="2435721"/>
              <a:ext cx="1284270" cy="276999"/>
            </a:xfrm>
            <a:prstGeom prst="rect">
              <a:avLst/>
            </a:prstGeom>
            <a:noFill/>
          </p:spPr>
          <p:txBody>
            <a:bodyPr wrap="square" rtlCol="0">
              <a:spAutoFit/>
            </a:bodyPr>
            <a:lstStyle/>
            <a:p>
              <a:pPr algn="ctr"/>
              <a:r>
                <a:rPr lang="es-ES" sz="1200" dirty="0">
                  <a:solidFill>
                    <a:schemeClr val="bg1"/>
                  </a:solidFill>
                </a:rPr>
                <a:t>Picos</a:t>
              </a:r>
              <a:endParaRPr lang="es-CO" sz="1200" dirty="0">
                <a:solidFill>
                  <a:schemeClr val="bg1"/>
                </a:solidFill>
              </a:endParaRPr>
            </a:p>
          </p:txBody>
        </p:sp>
        <p:sp>
          <p:nvSpPr>
            <p:cNvPr id="21" name="CuadroTexto 20">
              <a:extLst>
                <a:ext uri="{FF2B5EF4-FFF2-40B4-BE49-F238E27FC236}">
                  <a16:creationId xmlns:a16="http://schemas.microsoft.com/office/drawing/2014/main" id="{74FFEC64-759B-6099-1C83-9834E8125D10}"/>
                </a:ext>
              </a:extLst>
            </p:cNvPr>
            <p:cNvSpPr txBox="1"/>
            <p:nvPr/>
          </p:nvSpPr>
          <p:spPr>
            <a:xfrm>
              <a:off x="7739202" y="2435721"/>
              <a:ext cx="1284270" cy="276999"/>
            </a:xfrm>
            <a:prstGeom prst="rect">
              <a:avLst/>
            </a:prstGeom>
            <a:noFill/>
          </p:spPr>
          <p:txBody>
            <a:bodyPr wrap="square" rtlCol="0">
              <a:spAutoFit/>
            </a:bodyPr>
            <a:lstStyle/>
            <a:p>
              <a:pPr algn="ctr"/>
              <a:r>
                <a:rPr lang="es-ES" sz="1200" dirty="0">
                  <a:solidFill>
                    <a:schemeClr val="bg1"/>
                  </a:solidFill>
                </a:rPr>
                <a:t>Se modera</a:t>
              </a:r>
              <a:endParaRPr lang="es-CO" sz="1200" dirty="0">
                <a:solidFill>
                  <a:schemeClr val="bg1"/>
                </a:solidFill>
              </a:endParaRPr>
            </a:p>
          </p:txBody>
        </p:sp>
        <p:sp>
          <p:nvSpPr>
            <p:cNvPr id="22" name="CuadroTexto 21">
              <a:extLst>
                <a:ext uri="{FF2B5EF4-FFF2-40B4-BE49-F238E27FC236}">
                  <a16:creationId xmlns:a16="http://schemas.microsoft.com/office/drawing/2014/main" id="{E9D64637-9294-6BF4-D99F-F6C85604818D}"/>
                </a:ext>
              </a:extLst>
            </p:cNvPr>
            <p:cNvSpPr txBox="1"/>
            <p:nvPr/>
          </p:nvSpPr>
          <p:spPr>
            <a:xfrm>
              <a:off x="10024540" y="2435721"/>
              <a:ext cx="1284270" cy="276999"/>
            </a:xfrm>
            <a:prstGeom prst="rect">
              <a:avLst/>
            </a:prstGeom>
            <a:noFill/>
          </p:spPr>
          <p:txBody>
            <a:bodyPr wrap="square" rtlCol="0">
              <a:spAutoFit/>
            </a:bodyPr>
            <a:lstStyle/>
            <a:p>
              <a:pPr algn="ctr"/>
              <a:r>
                <a:rPr lang="es-ES" sz="1200" dirty="0">
                  <a:solidFill>
                    <a:schemeClr val="bg1"/>
                  </a:solidFill>
                </a:rPr>
                <a:t>Se contrae</a:t>
              </a:r>
              <a:endParaRPr lang="es-CO" sz="1200" dirty="0">
                <a:solidFill>
                  <a:schemeClr val="bg1"/>
                </a:solidFill>
              </a:endParaRPr>
            </a:p>
          </p:txBody>
        </p:sp>
        <p:sp>
          <p:nvSpPr>
            <p:cNvPr id="23" name="CuadroTexto 22">
              <a:extLst>
                <a:ext uri="{FF2B5EF4-FFF2-40B4-BE49-F238E27FC236}">
                  <a16:creationId xmlns:a16="http://schemas.microsoft.com/office/drawing/2014/main" id="{D451C4C9-62B5-1827-4779-8800C91BE172}"/>
                </a:ext>
              </a:extLst>
            </p:cNvPr>
            <p:cNvSpPr txBox="1"/>
            <p:nvPr/>
          </p:nvSpPr>
          <p:spPr>
            <a:xfrm>
              <a:off x="473852" y="2766060"/>
              <a:ext cx="1284270"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Financieros</a:t>
              </a:r>
              <a:endParaRPr lang="es-CO" sz="1100" dirty="0">
                <a:solidFill>
                  <a:schemeClr val="tx1">
                    <a:lumMod val="85000"/>
                    <a:lumOff val="15000"/>
                  </a:schemeClr>
                </a:solidFill>
              </a:endParaRPr>
            </a:p>
          </p:txBody>
        </p:sp>
        <p:sp>
          <p:nvSpPr>
            <p:cNvPr id="25" name="CuadroTexto 24">
              <a:extLst>
                <a:ext uri="{FF2B5EF4-FFF2-40B4-BE49-F238E27FC236}">
                  <a16:creationId xmlns:a16="http://schemas.microsoft.com/office/drawing/2014/main" id="{EB269DFD-0944-96A7-B5C1-87AEC5D90CBC}"/>
                </a:ext>
              </a:extLst>
            </p:cNvPr>
            <p:cNvSpPr txBox="1"/>
            <p:nvPr/>
          </p:nvSpPr>
          <p:spPr>
            <a:xfrm>
              <a:off x="473852" y="3050530"/>
              <a:ext cx="1284270"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Bienes raíces</a:t>
              </a:r>
              <a:endParaRPr lang="es-CO" sz="1100" dirty="0">
                <a:solidFill>
                  <a:schemeClr val="tx1">
                    <a:lumMod val="85000"/>
                    <a:lumOff val="15000"/>
                  </a:schemeClr>
                </a:solidFill>
              </a:endParaRPr>
            </a:p>
          </p:txBody>
        </p:sp>
        <p:sp>
          <p:nvSpPr>
            <p:cNvPr id="26" name="CuadroTexto 25">
              <a:extLst>
                <a:ext uri="{FF2B5EF4-FFF2-40B4-BE49-F238E27FC236}">
                  <a16:creationId xmlns:a16="http://schemas.microsoft.com/office/drawing/2014/main" id="{6D899B34-DE24-DEFB-EE44-48BB5FA855DF}"/>
                </a:ext>
              </a:extLst>
            </p:cNvPr>
            <p:cNvSpPr txBox="1"/>
            <p:nvPr/>
          </p:nvSpPr>
          <p:spPr>
            <a:xfrm>
              <a:off x="473852" y="3340530"/>
              <a:ext cx="2033128"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Bienes de consumo discrecional</a:t>
              </a:r>
              <a:endParaRPr lang="es-CO" sz="1100" dirty="0">
                <a:solidFill>
                  <a:schemeClr val="tx1">
                    <a:lumMod val="85000"/>
                    <a:lumOff val="15000"/>
                  </a:schemeClr>
                </a:solidFill>
              </a:endParaRPr>
            </a:p>
          </p:txBody>
        </p:sp>
        <p:sp>
          <p:nvSpPr>
            <p:cNvPr id="27" name="CuadroTexto 26">
              <a:extLst>
                <a:ext uri="{FF2B5EF4-FFF2-40B4-BE49-F238E27FC236}">
                  <a16:creationId xmlns:a16="http://schemas.microsoft.com/office/drawing/2014/main" id="{DEE31E68-4C9F-D24B-DB1E-A3941B880EA0}"/>
                </a:ext>
              </a:extLst>
            </p:cNvPr>
            <p:cNvSpPr txBox="1"/>
            <p:nvPr/>
          </p:nvSpPr>
          <p:spPr>
            <a:xfrm>
              <a:off x="473852" y="3653390"/>
              <a:ext cx="2033128"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Tecnología</a:t>
              </a:r>
              <a:endParaRPr lang="es-CO" sz="1100" dirty="0">
                <a:solidFill>
                  <a:schemeClr val="tx1">
                    <a:lumMod val="85000"/>
                    <a:lumOff val="15000"/>
                  </a:schemeClr>
                </a:solidFill>
              </a:endParaRPr>
            </a:p>
          </p:txBody>
        </p:sp>
        <p:sp>
          <p:nvSpPr>
            <p:cNvPr id="28" name="CuadroTexto 27">
              <a:extLst>
                <a:ext uri="{FF2B5EF4-FFF2-40B4-BE49-F238E27FC236}">
                  <a16:creationId xmlns:a16="http://schemas.microsoft.com/office/drawing/2014/main" id="{DE5C35C3-5FEB-6C1F-9558-4522E21E7B43}"/>
                </a:ext>
              </a:extLst>
            </p:cNvPr>
            <p:cNvSpPr txBox="1"/>
            <p:nvPr/>
          </p:nvSpPr>
          <p:spPr>
            <a:xfrm>
              <a:off x="473852" y="3939703"/>
              <a:ext cx="2033128"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Industriales</a:t>
              </a:r>
              <a:endParaRPr lang="es-CO" sz="1100" dirty="0">
                <a:solidFill>
                  <a:schemeClr val="tx1">
                    <a:lumMod val="85000"/>
                    <a:lumOff val="15000"/>
                  </a:schemeClr>
                </a:solidFill>
              </a:endParaRPr>
            </a:p>
          </p:txBody>
        </p:sp>
        <p:sp>
          <p:nvSpPr>
            <p:cNvPr id="29" name="CuadroTexto 28">
              <a:extLst>
                <a:ext uri="{FF2B5EF4-FFF2-40B4-BE49-F238E27FC236}">
                  <a16:creationId xmlns:a16="http://schemas.microsoft.com/office/drawing/2014/main" id="{9AC1E65F-9B6B-1BF8-E1C8-75DD7D488F16}"/>
                </a:ext>
              </a:extLst>
            </p:cNvPr>
            <p:cNvSpPr txBox="1"/>
            <p:nvPr/>
          </p:nvSpPr>
          <p:spPr>
            <a:xfrm>
              <a:off x="473852" y="4231235"/>
              <a:ext cx="2033128"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Materiales</a:t>
              </a:r>
              <a:endParaRPr lang="es-CO" sz="1100" dirty="0">
                <a:solidFill>
                  <a:schemeClr val="tx1">
                    <a:lumMod val="85000"/>
                    <a:lumOff val="15000"/>
                  </a:schemeClr>
                </a:solidFill>
              </a:endParaRPr>
            </a:p>
          </p:txBody>
        </p:sp>
        <p:sp>
          <p:nvSpPr>
            <p:cNvPr id="30" name="CuadroTexto 29">
              <a:extLst>
                <a:ext uri="{FF2B5EF4-FFF2-40B4-BE49-F238E27FC236}">
                  <a16:creationId xmlns:a16="http://schemas.microsoft.com/office/drawing/2014/main" id="{E82E8C77-8B9F-C61C-4C2F-76506441199E}"/>
                </a:ext>
              </a:extLst>
            </p:cNvPr>
            <p:cNvSpPr txBox="1"/>
            <p:nvPr/>
          </p:nvSpPr>
          <p:spPr>
            <a:xfrm>
              <a:off x="473852" y="4522767"/>
              <a:ext cx="2033128"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Bienes de consumo básico</a:t>
              </a:r>
              <a:endParaRPr lang="es-CO" sz="1100" dirty="0">
                <a:solidFill>
                  <a:schemeClr val="tx1">
                    <a:lumMod val="85000"/>
                    <a:lumOff val="15000"/>
                  </a:schemeClr>
                </a:solidFill>
              </a:endParaRPr>
            </a:p>
          </p:txBody>
        </p:sp>
        <p:sp>
          <p:nvSpPr>
            <p:cNvPr id="31" name="CuadroTexto 30">
              <a:extLst>
                <a:ext uri="{FF2B5EF4-FFF2-40B4-BE49-F238E27FC236}">
                  <a16:creationId xmlns:a16="http://schemas.microsoft.com/office/drawing/2014/main" id="{8641ACE4-12A0-1688-ADB2-0172A2BF4812}"/>
                </a:ext>
              </a:extLst>
            </p:cNvPr>
            <p:cNvSpPr txBox="1"/>
            <p:nvPr/>
          </p:nvSpPr>
          <p:spPr>
            <a:xfrm>
              <a:off x="473852" y="4809488"/>
              <a:ext cx="2033128"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Cuidado de la salud</a:t>
              </a:r>
              <a:endParaRPr lang="es-CO" sz="1100" dirty="0">
                <a:solidFill>
                  <a:schemeClr val="tx1">
                    <a:lumMod val="85000"/>
                    <a:lumOff val="15000"/>
                  </a:schemeClr>
                </a:solidFill>
              </a:endParaRPr>
            </a:p>
          </p:txBody>
        </p:sp>
        <p:sp>
          <p:nvSpPr>
            <p:cNvPr id="32" name="CuadroTexto 31">
              <a:extLst>
                <a:ext uri="{FF2B5EF4-FFF2-40B4-BE49-F238E27FC236}">
                  <a16:creationId xmlns:a16="http://schemas.microsoft.com/office/drawing/2014/main" id="{22E1C606-984A-620E-3383-D58E5C64D2D0}"/>
                </a:ext>
              </a:extLst>
            </p:cNvPr>
            <p:cNvSpPr txBox="1"/>
            <p:nvPr/>
          </p:nvSpPr>
          <p:spPr>
            <a:xfrm>
              <a:off x="473852" y="5092991"/>
              <a:ext cx="2033128"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Energía</a:t>
              </a:r>
              <a:endParaRPr lang="es-CO" sz="1100" dirty="0">
                <a:solidFill>
                  <a:schemeClr val="tx1">
                    <a:lumMod val="85000"/>
                    <a:lumOff val="15000"/>
                  </a:schemeClr>
                </a:solidFill>
              </a:endParaRPr>
            </a:p>
          </p:txBody>
        </p:sp>
        <p:sp>
          <p:nvSpPr>
            <p:cNvPr id="33" name="CuadroTexto 32">
              <a:extLst>
                <a:ext uri="{FF2B5EF4-FFF2-40B4-BE49-F238E27FC236}">
                  <a16:creationId xmlns:a16="http://schemas.microsoft.com/office/drawing/2014/main" id="{11CF9712-78AC-6505-AB34-DEFE75C2B77F}"/>
                </a:ext>
              </a:extLst>
            </p:cNvPr>
            <p:cNvSpPr txBox="1"/>
            <p:nvPr/>
          </p:nvSpPr>
          <p:spPr>
            <a:xfrm>
              <a:off x="473852" y="5384523"/>
              <a:ext cx="2033128"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Servicios de comunicación</a:t>
              </a:r>
              <a:endParaRPr lang="es-CO" sz="1100" dirty="0">
                <a:solidFill>
                  <a:schemeClr val="tx1">
                    <a:lumMod val="85000"/>
                    <a:lumOff val="15000"/>
                  </a:schemeClr>
                </a:solidFill>
              </a:endParaRPr>
            </a:p>
          </p:txBody>
        </p:sp>
        <p:sp>
          <p:nvSpPr>
            <p:cNvPr id="34" name="CuadroTexto 33">
              <a:extLst>
                <a:ext uri="{FF2B5EF4-FFF2-40B4-BE49-F238E27FC236}">
                  <a16:creationId xmlns:a16="http://schemas.microsoft.com/office/drawing/2014/main" id="{F749C378-3EE0-E2FE-6994-CF446E0C82F5}"/>
                </a:ext>
              </a:extLst>
            </p:cNvPr>
            <p:cNvSpPr txBox="1"/>
            <p:nvPr/>
          </p:nvSpPr>
          <p:spPr>
            <a:xfrm>
              <a:off x="473852" y="5676055"/>
              <a:ext cx="2033128" cy="261610"/>
            </a:xfrm>
            <a:prstGeom prst="rect">
              <a:avLst/>
            </a:prstGeom>
            <a:solidFill>
              <a:schemeClr val="bg1"/>
            </a:solidFill>
          </p:spPr>
          <p:txBody>
            <a:bodyPr wrap="square" rtlCol="0">
              <a:spAutoFit/>
            </a:bodyPr>
            <a:lstStyle/>
            <a:p>
              <a:r>
                <a:rPr lang="es-ES" sz="1100" dirty="0">
                  <a:solidFill>
                    <a:schemeClr val="tx1">
                      <a:lumMod val="85000"/>
                      <a:lumOff val="15000"/>
                    </a:schemeClr>
                  </a:solidFill>
                </a:rPr>
                <a:t>Servicios públicos</a:t>
              </a:r>
              <a:endParaRPr lang="es-CO" sz="1100" dirty="0">
                <a:solidFill>
                  <a:schemeClr val="tx1">
                    <a:lumMod val="85000"/>
                    <a:lumOff val="15000"/>
                  </a:schemeClr>
                </a:solidFill>
              </a:endParaRPr>
            </a:p>
          </p:txBody>
        </p:sp>
      </p:grpSp>
      <p:sp>
        <p:nvSpPr>
          <p:cNvPr id="37" name="CuadroTexto 36">
            <a:extLst>
              <a:ext uri="{FF2B5EF4-FFF2-40B4-BE49-F238E27FC236}">
                <a16:creationId xmlns:a16="http://schemas.microsoft.com/office/drawing/2014/main" id="{F276416B-B16B-0FAE-7103-6383C9EEAE67}"/>
              </a:ext>
            </a:extLst>
          </p:cNvPr>
          <p:cNvSpPr txBox="1"/>
          <p:nvPr/>
        </p:nvSpPr>
        <p:spPr>
          <a:xfrm>
            <a:off x="227855" y="6513410"/>
            <a:ext cx="11671442" cy="276999"/>
          </a:xfrm>
          <a:prstGeom prst="rect">
            <a:avLst/>
          </a:prstGeom>
          <a:noFill/>
        </p:spPr>
        <p:txBody>
          <a:bodyPr wrap="square" rtlCol="0">
            <a:spAutoFit/>
          </a:bodyPr>
          <a:lstStyle/>
          <a:p>
            <a:r>
              <a:rPr lang="es-ES" sz="1200" b="0" i="0" dirty="0">
                <a:solidFill>
                  <a:srgbClr val="FFCC00"/>
                </a:solidFill>
                <a:effectLst/>
                <a:latin typeface="Aptos" panose="020B0004020202020204" pitchFamily="34" charset="0"/>
                <a:hlinkClick r:id="rId6">
                  <a:extLst>
                    <a:ext uri="{A12FA001-AC4F-418D-AE19-62706E023703}">
                      <ahyp:hlinkClr xmlns:ahyp="http://schemas.microsoft.com/office/drawing/2018/hyperlinkcolor" val="tx"/>
                    </a:ext>
                  </a:extLst>
                </a:hlinkClick>
              </a:rPr>
              <a:t>https://institutional.fidelity.com/app/proxy/content?literatureURL=/953042.PDF</a:t>
            </a:r>
            <a:endParaRPr lang="es-ES" sz="1200" b="0" i="0" dirty="0">
              <a:solidFill>
                <a:srgbClr val="FFCC00"/>
              </a:solidFill>
              <a:effectLst/>
              <a:latin typeface="Aptos" panose="020B0004020202020204" pitchFamily="34" charset="0"/>
            </a:endParaRPr>
          </a:p>
        </p:txBody>
      </p:sp>
      <p:sp>
        <p:nvSpPr>
          <p:cNvPr id="3" name="Rectangle: Rounded Corners 2">
            <a:extLst>
              <a:ext uri="{FF2B5EF4-FFF2-40B4-BE49-F238E27FC236}">
                <a16:creationId xmlns:a16="http://schemas.microsoft.com/office/drawing/2014/main" id="{16505757-FF41-C09B-6AFC-157728646333}"/>
              </a:ext>
            </a:extLst>
          </p:cNvPr>
          <p:cNvSpPr/>
          <p:nvPr/>
        </p:nvSpPr>
        <p:spPr>
          <a:xfrm>
            <a:off x="1278874" y="654157"/>
            <a:ext cx="9634249"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extBox 4">
            <a:extLst>
              <a:ext uri="{FF2B5EF4-FFF2-40B4-BE49-F238E27FC236}">
                <a16:creationId xmlns:a16="http://schemas.microsoft.com/office/drawing/2014/main" id="{6E156940-999A-505A-E637-EA8E906CE57B}"/>
              </a:ext>
            </a:extLst>
          </p:cNvPr>
          <p:cNvSpPr txBox="1"/>
          <p:nvPr/>
        </p:nvSpPr>
        <p:spPr>
          <a:xfrm>
            <a:off x="1278875" y="654807"/>
            <a:ext cx="9634248" cy="830997"/>
          </a:xfrm>
          <a:prstGeom prst="rect">
            <a:avLst/>
          </a:prstGeom>
          <a:noFill/>
        </p:spPr>
        <p:txBody>
          <a:bodyPr wrap="square" rtlCol="0">
            <a:spAutoFit/>
          </a:bodyPr>
          <a:lstStyle/>
          <a:p>
            <a:pPr algn="ctr"/>
            <a:r>
              <a:rPr lang="es-MX" sz="2400" b="1" dirty="0">
                <a:solidFill>
                  <a:schemeClr val="tx1">
                    <a:lumMod val="85000"/>
                    <a:lumOff val="15000"/>
                  </a:schemeClr>
                </a:solidFill>
                <a:latin typeface="Aptos" panose="020B0004020202020204" pitchFamily="34" charset="0"/>
              </a:rPr>
              <a:t>El rendimiento relativo de los sectores de acciones tiende a diferenciarse a lo largo de las fases del ciclo económico</a:t>
            </a:r>
          </a:p>
        </p:txBody>
      </p:sp>
    </p:spTree>
    <p:extLst>
      <p:ext uri="{BB962C8B-B14F-4D97-AF65-F5344CB8AC3E}">
        <p14:creationId xmlns:p14="http://schemas.microsoft.com/office/powerpoint/2010/main" val="37270741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CC572-54FE-0180-AB2F-367841086E2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A9A92B1-F78E-D63C-B610-D60BDDD1844C}"/>
              </a:ext>
            </a:extLst>
          </p:cNvPr>
          <p:cNvPicPr>
            <a:picLocks noChangeAspect="1"/>
          </p:cNvPicPr>
          <p:nvPr/>
        </p:nvPicPr>
        <p:blipFill>
          <a:blip r:embed="rId3">
            <a:alphaModFix amt="7000"/>
          </a:blip>
          <a:stretch>
            <a:fillRect/>
          </a:stretch>
        </p:blipFill>
        <p:spPr>
          <a:xfrm rot="20330209">
            <a:off x="2294059" y="-2425200"/>
            <a:ext cx="10620460" cy="1062046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AC6764D9-FA9D-732E-DD7C-F21E3091EAC8}"/>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18" name="CuadroTexto 17">
            <a:extLst>
              <a:ext uri="{FF2B5EF4-FFF2-40B4-BE49-F238E27FC236}">
                <a16:creationId xmlns:a16="http://schemas.microsoft.com/office/drawing/2014/main" id="{AFC31F18-4276-88F2-D729-19F6A63A104B}"/>
              </a:ext>
            </a:extLst>
          </p:cNvPr>
          <p:cNvSpPr txBox="1"/>
          <p:nvPr/>
        </p:nvSpPr>
        <p:spPr>
          <a:xfrm>
            <a:off x="260278" y="1659442"/>
            <a:ext cx="11671442" cy="338554"/>
          </a:xfrm>
          <a:prstGeom prst="rect">
            <a:avLst/>
          </a:prstGeom>
          <a:noFill/>
        </p:spPr>
        <p:txBody>
          <a:bodyPr wrap="square" rtlCol="0">
            <a:spAutoFit/>
          </a:bodyPr>
          <a:lstStyle/>
          <a:p>
            <a:pPr algn="ctr"/>
            <a:r>
              <a:rPr lang="es-ES" sz="1600" b="1" i="0" dirty="0">
                <a:solidFill>
                  <a:schemeClr val="bg1"/>
                </a:solidFill>
                <a:effectLst/>
                <a:latin typeface="Aptos" panose="020B0004020202020204" pitchFamily="34" charset="0"/>
              </a:rPr>
              <a:t>El Índice de Gerentes de Compras (PMI, por sus siglas en inglés)</a:t>
            </a:r>
          </a:p>
        </p:txBody>
      </p:sp>
      <p:pic>
        <p:nvPicPr>
          <p:cNvPr id="3" name="Picture 3">
            <a:extLst>
              <a:ext uri="{FF2B5EF4-FFF2-40B4-BE49-F238E27FC236}">
                <a16:creationId xmlns:a16="http://schemas.microsoft.com/office/drawing/2014/main" id="{3FFEA12D-7CC2-9504-55F3-D48DA343DCEF}"/>
              </a:ext>
            </a:extLst>
          </p:cNvPr>
          <p:cNvPicPr>
            <a:picLocks noChangeAspect="1"/>
          </p:cNvPicPr>
          <p:nvPr/>
        </p:nvPicPr>
        <p:blipFill rotWithShape="1">
          <a:blip r:embed="rId5"/>
          <a:srcRect t="10567" b="2373"/>
          <a:stretch/>
        </p:blipFill>
        <p:spPr>
          <a:xfrm>
            <a:off x="1806668" y="2034278"/>
            <a:ext cx="8578662" cy="4373960"/>
          </a:xfrm>
          <a:prstGeom prst="rect">
            <a:avLst/>
          </a:prstGeom>
        </p:spPr>
      </p:pic>
      <p:sp>
        <p:nvSpPr>
          <p:cNvPr id="2" name="Rectangle: Rounded Corners 7">
            <a:extLst>
              <a:ext uri="{FF2B5EF4-FFF2-40B4-BE49-F238E27FC236}">
                <a16:creationId xmlns:a16="http://schemas.microsoft.com/office/drawing/2014/main" id="{A8451F7A-A654-DADE-E913-D49741A31A0E}"/>
              </a:ext>
            </a:extLst>
          </p:cNvPr>
          <p:cNvSpPr/>
          <p:nvPr/>
        </p:nvSpPr>
        <p:spPr>
          <a:xfrm>
            <a:off x="-793631" y="657263"/>
            <a:ext cx="848756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extBox 1">
            <a:extLst>
              <a:ext uri="{FF2B5EF4-FFF2-40B4-BE49-F238E27FC236}">
                <a16:creationId xmlns:a16="http://schemas.microsoft.com/office/drawing/2014/main" id="{19FA31D7-FC54-2FA2-1F60-4E01BDC34FAE}"/>
              </a:ext>
            </a:extLst>
          </p:cNvPr>
          <p:cNvSpPr txBox="1"/>
          <p:nvPr/>
        </p:nvSpPr>
        <p:spPr>
          <a:xfrm>
            <a:off x="735074" y="857185"/>
            <a:ext cx="6874040" cy="400110"/>
          </a:xfrm>
          <a:prstGeom prst="rect">
            <a:avLst/>
          </a:prstGeom>
          <a:noFill/>
        </p:spPr>
        <p:txBody>
          <a:bodyPr wrap="square" rtlCol="0">
            <a:spAutoFit/>
          </a:bodyPr>
          <a:lstStyle/>
          <a:p>
            <a:r>
              <a:rPr lang="es-ES" sz="2000" b="1" dirty="0">
                <a:solidFill>
                  <a:schemeClr val="tx1">
                    <a:lumMod val="85000"/>
                    <a:lumOff val="15000"/>
                  </a:schemeClr>
                </a:solidFill>
                <a:latin typeface="Aptos" panose="020B0004020202020204" pitchFamily="34" charset="0"/>
              </a:rPr>
              <a:t>Identificando tendencias en la práctica - Cíclicas</a:t>
            </a:r>
            <a:endParaRPr lang="es-CO" sz="2000" b="1" dirty="0">
              <a:solidFill>
                <a:schemeClr val="tx1">
                  <a:lumMod val="85000"/>
                  <a:lumOff val="15000"/>
                </a:schemeClr>
              </a:solidFill>
              <a:latin typeface="Aptos" panose="020B0004020202020204" pitchFamily="34" charset="0"/>
            </a:endParaRPr>
          </a:p>
        </p:txBody>
      </p:sp>
    </p:spTree>
    <p:extLst>
      <p:ext uri="{BB962C8B-B14F-4D97-AF65-F5344CB8AC3E}">
        <p14:creationId xmlns:p14="http://schemas.microsoft.com/office/powerpoint/2010/main" val="1429573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6AF4B-63F0-62D3-E8F6-772DBF763AA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D577A4F7-6DB2-4124-CE49-85406635824C}"/>
              </a:ext>
            </a:extLst>
          </p:cNvPr>
          <p:cNvPicPr>
            <a:picLocks noChangeAspect="1"/>
          </p:cNvPicPr>
          <p:nvPr/>
        </p:nvPicPr>
        <p:blipFill>
          <a:blip r:embed="rId3">
            <a:alphaModFix amt="7000"/>
          </a:blip>
          <a:stretch>
            <a:fillRect/>
          </a:stretch>
        </p:blipFill>
        <p:spPr>
          <a:xfrm rot="20330209">
            <a:off x="2294059" y="-2425200"/>
            <a:ext cx="10620460" cy="1062046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40BD9890-6F55-4AD5-1294-9A6B75A21BBF}"/>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18" name="CuadroTexto 17">
            <a:extLst>
              <a:ext uri="{FF2B5EF4-FFF2-40B4-BE49-F238E27FC236}">
                <a16:creationId xmlns:a16="http://schemas.microsoft.com/office/drawing/2014/main" id="{F09CDFF5-D33F-3877-E170-1A549852CC11}"/>
              </a:ext>
            </a:extLst>
          </p:cNvPr>
          <p:cNvSpPr txBox="1"/>
          <p:nvPr/>
        </p:nvSpPr>
        <p:spPr>
          <a:xfrm>
            <a:off x="260278" y="810729"/>
            <a:ext cx="4876801" cy="4401205"/>
          </a:xfrm>
          <a:prstGeom prst="rect">
            <a:avLst/>
          </a:prstGeom>
          <a:noFill/>
        </p:spPr>
        <p:txBody>
          <a:bodyPr wrap="square" rtlCol="0">
            <a:spAutoFit/>
          </a:bodyPr>
          <a:lstStyle/>
          <a:p>
            <a:r>
              <a:rPr lang="es-ES" sz="4000" b="1" i="0" u="sng" dirty="0">
                <a:solidFill>
                  <a:schemeClr val="bg1"/>
                </a:solidFill>
                <a:effectLst/>
                <a:latin typeface="Aptos" panose="020B0004020202020204" pitchFamily="34" charset="0"/>
              </a:rPr>
              <a:t>Identificando Tendencias en la Practica – Cíclicas </a:t>
            </a:r>
            <a:r>
              <a:rPr lang="es-ES" sz="4000" b="1" i="0" dirty="0">
                <a:solidFill>
                  <a:schemeClr val="bg1"/>
                </a:solidFill>
                <a:effectLst/>
                <a:latin typeface="Aptos" panose="020B0004020202020204" pitchFamily="34" charset="0"/>
              </a:rPr>
              <a:t>El Índice de Gerentes de Compras (PMI, por sus siglas en inglés)</a:t>
            </a:r>
          </a:p>
        </p:txBody>
      </p:sp>
      <p:pic>
        <p:nvPicPr>
          <p:cNvPr id="2" name="Picture 6">
            <a:extLst>
              <a:ext uri="{FF2B5EF4-FFF2-40B4-BE49-F238E27FC236}">
                <a16:creationId xmlns:a16="http://schemas.microsoft.com/office/drawing/2014/main" id="{73216B16-9514-5406-5490-F0F47B4882B1}"/>
              </a:ext>
            </a:extLst>
          </p:cNvPr>
          <p:cNvPicPr>
            <a:picLocks noChangeAspect="1"/>
          </p:cNvPicPr>
          <p:nvPr/>
        </p:nvPicPr>
        <p:blipFill>
          <a:blip r:embed="rId5"/>
          <a:stretch>
            <a:fillRect/>
          </a:stretch>
        </p:blipFill>
        <p:spPr>
          <a:xfrm>
            <a:off x="5609690" y="605575"/>
            <a:ext cx="5897913" cy="5766239"/>
          </a:xfrm>
          <a:prstGeom prst="rect">
            <a:avLst/>
          </a:prstGeom>
        </p:spPr>
      </p:pic>
      <p:sp>
        <p:nvSpPr>
          <p:cNvPr id="4" name="CuadroTexto 3">
            <a:extLst>
              <a:ext uri="{FF2B5EF4-FFF2-40B4-BE49-F238E27FC236}">
                <a16:creationId xmlns:a16="http://schemas.microsoft.com/office/drawing/2014/main" id="{DBADA141-2EBC-D877-2DDF-EAB3F781CF12}"/>
              </a:ext>
            </a:extLst>
          </p:cNvPr>
          <p:cNvSpPr txBox="1"/>
          <p:nvPr/>
        </p:nvSpPr>
        <p:spPr>
          <a:xfrm>
            <a:off x="260278" y="5526566"/>
            <a:ext cx="5061735" cy="738664"/>
          </a:xfrm>
          <a:prstGeom prst="rect">
            <a:avLst/>
          </a:prstGeom>
          <a:noFill/>
        </p:spPr>
        <p:txBody>
          <a:bodyPr wrap="square" rtlCol="0">
            <a:spAutoFit/>
          </a:bodyPr>
          <a:lstStyle/>
          <a:p>
            <a:r>
              <a:rPr lang="es-ES" sz="1400" b="0" i="0" dirty="0">
                <a:solidFill>
                  <a:schemeClr val="bg1"/>
                </a:solidFill>
                <a:effectLst/>
                <a:latin typeface="Aptos" panose="020B0004020202020204" pitchFamily="34" charset="0"/>
              </a:rPr>
              <a:t>Donde consultar el PMI </a:t>
            </a:r>
          </a:p>
          <a:p>
            <a:r>
              <a:rPr lang="es-ES" sz="1400" b="0" i="0" dirty="0">
                <a:solidFill>
                  <a:srgbClr val="FFCC00"/>
                </a:solidFill>
                <a:effectLst/>
                <a:latin typeface="Aptos" panose="020B0004020202020204" pitchFamily="34" charset="0"/>
                <a:hlinkClick r:id="rId6">
                  <a:extLst>
                    <a:ext uri="{A12FA001-AC4F-418D-AE19-62706E023703}">
                      <ahyp:hlinkClr xmlns:ahyp="http://schemas.microsoft.com/office/drawing/2018/hyperlinkcolor" val="tx"/>
                    </a:ext>
                  </a:extLst>
                </a:hlinkClick>
              </a:rPr>
              <a:t>https://www.ismworld.org/supply-management-news-and-reports/reports/ism-report-on-business/</a:t>
            </a:r>
            <a:endParaRPr lang="es-ES" sz="1400" b="0" i="0" dirty="0">
              <a:solidFill>
                <a:srgbClr val="FFCC00"/>
              </a:solidFill>
              <a:effectLst/>
              <a:latin typeface="Aptos" panose="020B0004020202020204" pitchFamily="34" charset="0"/>
            </a:endParaRPr>
          </a:p>
        </p:txBody>
      </p:sp>
    </p:spTree>
    <p:extLst>
      <p:ext uri="{BB962C8B-B14F-4D97-AF65-F5344CB8AC3E}">
        <p14:creationId xmlns:p14="http://schemas.microsoft.com/office/powerpoint/2010/main" val="181976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F9B1-A043-9E7A-45E8-6110C228124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FF5155B-EE62-17C4-EB84-D8B7D4E31AAD}"/>
              </a:ext>
            </a:extLst>
          </p:cNvPr>
          <p:cNvPicPr>
            <a:picLocks noChangeAspect="1"/>
          </p:cNvPicPr>
          <p:nvPr/>
        </p:nvPicPr>
        <p:blipFill>
          <a:blip r:embed="rId3">
            <a:alphaModFix amt="7000"/>
          </a:blip>
          <a:stretch>
            <a:fillRect/>
          </a:stretch>
        </p:blipFill>
        <p:spPr>
          <a:xfrm rot="20330209">
            <a:off x="2168233" y="-3606728"/>
            <a:ext cx="10620460" cy="1062046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475D4D21-285B-71FA-638C-867AD0A3CB03}"/>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3" name="Rectangle: Rounded Corners 7">
            <a:extLst>
              <a:ext uri="{FF2B5EF4-FFF2-40B4-BE49-F238E27FC236}">
                <a16:creationId xmlns:a16="http://schemas.microsoft.com/office/drawing/2014/main" id="{E5DCED87-91AB-5626-BBB2-80564AE8EFE9}"/>
              </a:ext>
            </a:extLst>
          </p:cNvPr>
          <p:cNvSpPr/>
          <p:nvPr/>
        </p:nvSpPr>
        <p:spPr>
          <a:xfrm>
            <a:off x="-793631" y="657263"/>
            <a:ext cx="8397919"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1">
            <a:extLst>
              <a:ext uri="{FF2B5EF4-FFF2-40B4-BE49-F238E27FC236}">
                <a16:creationId xmlns:a16="http://schemas.microsoft.com/office/drawing/2014/main" id="{DDE12C87-6E4F-4FF8-4ADB-178A420F7C99}"/>
              </a:ext>
            </a:extLst>
          </p:cNvPr>
          <p:cNvSpPr txBox="1"/>
          <p:nvPr/>
        </p:nvSpPr>
        <p:spPr>
          <a:xfrm>
            <a:off x="735074" y="858336"/>
            <a:ext cx="6869214" cy="400110"/>
          </a:xfrm>
          <a:prstGeom prst="rect">
            <a:avLst/>
          </a:prstGeom>
          <a:noFill/>
        </p:spPr>
        <p:txBody>
          <a:bodyPr wrap="square" rtlCol="0">
            <a:spAutoFit/>
          </a:bodyPr>
          <a:lstStyle/>
          <a:p>
            <a:r>
              <a:rPr lang="es-ES" sz="2000" b="1" dirty="0">
                <a:solidFill>
                  <a:schemeClr val="tx1">
                    <a:lumMod val="85000"/>
                    <a:lumOff val="15000"/>
                  </a:schemeClr>
                </a:solidFill>
                <a:latin typeface="Aptos" panose="020B0004020202020204" pitchFamily="34" charset="0"/>
              </a:rPr>
              <a:t>Identificando tendencias en la práctica - Cíclicas</a:t>
            </a:r>
            <a:endParaRPr lang="es-CO" sz="2000" b="1" dirty="0">
              <a:solidFill>
                <a:schemeClr val="tx1">
                  <a:lumMod val="85000"/>
                  <a:lumOff val="15000"/>
                </a:schemeClr>
              </a:solidFill>
              <a:latin typeface="Aptos" panose="020B0004020202020204" pitchFamily="34" charset="0"/>
            </a:endParaRPr>
          </a:p>
        </p:txBody>
      </p:sp>
      <p:cxnSp>
        <p:nvCxnSpPr>
          <p:cNvPr id="9" name="Straight Connector 10">
            <a:extLst>
              <a:ext uri="{FF2B5EF4-FFF2-40B4-BE49-F238E27FC236}">
                <a16:creationId xmlns:a16="http://schemas.microsoft.com/office/drawing/2014/main" id="{52311FA3-AE2A-CAF8-C294-82E142AC47EE}"/>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FA032322-FC46-DCC4-E19B-F80E38E14C1F}"/>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2" name="TextBox 4">
            <a:extLst>
              <a:ext uri="{FF2B5EF4-FFF2-40B4-BE49-F238E27FC236}">
                <a16:creationId xmlns:a16="http://schemas.microsoft.com/office/drawing/2014/main" id="{0DC4D674-F0D2-BFB1-8EC3-E3043DB49AF4}"/>
              </a:ext>
            </a:extLst>
          </p:cNvPr>
          <p:cNvSpPr txBox="1"/>
          <p:nvPr/>
        </p:nvSpPr>
        <p:spPr>
          <a:xfrm>
            <a:off x="1287694" y="2176035"/>
            <a:ext cx="9616612" cy="400110"/>
          </a:xfrm>
          <a:prstGeom prst="rect">
            <a:avLst/>
          </a:prstGeom>
          <a:noFill/>
          <a:ln>
            <a:noFill/>
          </a:ln>
        </p:spPr>
        <p:txBody>
          <a:bodyPr wrap="square" rtlCol="0">
            <a:spAutoFit/>
          </a:bodyPr>
          <a:lstStyle/>
          <a:p>
            <a:pPr algn="ctr">
              <a:buClr>
                <a:srgbClr val="FFC002"/>
              </a:buClr>
            </a:pPr>
            <a:r>
              <a:rPr lang="en-US" sz="2000" b="1" dirty="0">
                <a:solidFill>
                  <a:schemeClr val="bg1"/>
                </a:solidFill>
                <a:latin typeface="Aptos" panose="020B0004020202020204" pitchFamily="34" charset="0"/>
              </a:rPr>
              <a:t>La curva de </a:t>
            </a:r>
            <a:r>
              <a:rPr lang="en-US" sz="2000" b="1" dirty="0" err="1">
                <a:solidFill>
                  <a:schemeClr val="bg1"/>
                </a:solidFill>
                <a:latin typeface="Aptos" panose="020B0004020202020204" pitchFamily="34" charset="0"/>
              </a:rPr>
              <a:t>rendimientos</a:t>
            </a:r>
            <a:endParaRPr lang="en-US" sz="2000" b="1" dirty="0">
              <a:solidFill>
                <a:schemeClr val="bg1"/>
              </a:solidFill>
              <a:latin typeface="Aptos" panose="020B0004020202020204" pitchFamily="34" charset="0"/>
            </a:endParaRPr>
          </a:p>
        </p:txBody>
      </p:sp>
      <p:pic>
        <p:nvPicPr>
          <p:cNvPr id="8" name="Picture 2">
            <a:extLst>
              <a:ext uri="{FF2B5EF4-FFF2-40B4-BE49-F238E27FC236}">
                <a16:creationId xmlns:a16="http://schemas.microsoft.com/office/drawing/2014/main" id="{592EBC19-18B4-6E52-3091-159D2A0D0CCC}"/>
              </a:ext>
            </a:extLst>
          </p:cNvPr>
          <p:cNvPicPr>
            <a:picLocks noChangeAspect="1"/>
          </p:cNvPicPr>
          <p:nvPr/>
        </p:nvPicPr>
        <p:blipFill>
          <a:blip r:embed="rId5"/>
          <a:stretch>
            <a:fillRect/>
          </a:stretch>
        </p:blipFill>
        <p:spPr>
          <a:xfrm>
            <a:off x="0" y="2698485"/>
            <a:ext cx="12192000" cy="4159515"/>
          </a:xfrm>
          <a:prstGeom prst="rect">
            <a:avLst/>
          </a:prstGeom>
        </p:spPr>
      </p:pic>
    </p:spTree>
    <p:extLst>
      <p:ext uri="{BB962C8B-B14F-4D97-AF65-F5344CB8AC3E}">
        <p14:creationId xmlns:p14="http://schemas.microsoft.com/office/powerpoint/2010/main" val="17924129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288DE-0E09-413F-4B58-CB11FBE3CD34}"/>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BF2EE47A-2695-7A1D-3B41-55129CD6C3B9}"/>
              </a:ext>
            </a:extLst>
          </p:cNvPr>
          <p:cNvPicPr>
            <a:picLocks noChangeAspect="1"/>
          </p:cNvPicPr>
          <p:nvPr/>
        </p:nvPicPr>
        <p:blipFill>
          <a:blip r:embed="rId3">
            <a:alphaModFix amt="7000"/>
          </a:blip>
          <a:stretch>
            <a:fillRect/>
          </a:stretch>
        </p:blipFill>
        <p:spPr>
          <a:xfrm rot="20330209">
            <a:off x="2294059" y="-2425200"/>
            <a:ext cx="10620460" cy="10620460"/>
          </a:xfrm>
          <a:prstGeom prst="rect">
            <a:avLst/>
          </a:prstGeom>
        </p:spPr>
      </p:pic>
      <p:sp>
        <p:nvSpPr>
          <p:cNvPr id="18" name="CuadroTexto 17">
            <a:extLst>
              <a:ext uri="{FF2B5EF4-FFF2-40B4-BE49-F238E27FC236}">
                <a16:creationId xmlns:a16="http://schemas.microsoft.com/office/drawing/2014/main" id="{E3758EFC-4662-E33A-D4C6-921FD8366FF8}"/>
              </a:ext>
            </a:extLst>
          </p:cNvPr>
          <p:cNvSpPr txBox="1"/>
          <p:nvPr/>
        </p:nvSpPr>
        <p:spPr>
          <a:xfrm>
            <a:off x="260278" y="1279056"/>
            <a:ext cx="11671442" cy="338554"/>
          </a:xfrm>
          <a:prstGeom prst="rect">
            <a:avLst/>
          </a:prstGeom>
          <a:noFill/>
        </p:spPr>
        <p:txBody>
          <a:bodyPr wrap="square" rtlCol="0">
            <a:spAutoFit/>
          </a:bodyPr>
          <a:lstStyle/>
          <a:p>
            <a:pPr algn="ctr"/>
            <a:r>
              <a:rPr lang="es-ES" sz="1600" b="1" i="0" dirty="0">
                <a:solidFill>
                  <a:schemeClr val="bg1"/>
                </a:solidFill>
                <a:effectLst/>
                <a:latin typeface="Aptos" panose="020B0004020202020204" pitchFamily="34" charset="0"/>
              </a:rPr>
              <a:t>Política monetaria y liquidez</a:t>
            </a:r>
          </a:p>
        </p:txBody>
      </p:sp>
      <p:grpSp>
        <p:nvGrpSpPr>
          <p:cNvPr id="7" name="Group 6">
            <a:extLst>
              <a:ext uri="{FF2B5EF4-FFF2-40B4-BE49-F238E27FC236}">
                <a16:creationId xmlns:a16="http://schemas.microsoft.com/office/drawing/2014/main" id="{FE507282-B86B-C3F7-730F-21E240CFC49B}"/>
              </a:ext>
            </a:extLst>
          </p:cNvPr>
          <p:cNvGrpSpPr/>
          <p:nvPr/>
        </p:nvGrpSpPr>
        <p:grpSpPr>
          <a:xfrm>
            <a:off x="1083922" y="1666361"/>
            <a:ext cx="10024153" cy="4895182"/>
            <a:chOff x="1083922" y="1438913"/>
            <a:chExt cx="10024153" cy="4895182"/>
          </a:xfrm>
        </p:grpSpPr>
        <p:pic>
          <p:nvPicPr>
            <p:cNvPr id="2" name="Picture 3">
              <a:extLst>
                <a:ext uri="{FF2B5EF4-FFF2-40B4-BE49-F238E27FC236}">
                  <a16:creationId xmlns:a16="http://schemas.microsoft.com/office/drawing/2014/main" id="{D515BD76-7F2C-3E48-7880-05EA38EA2FB6}"/>
                </a:ext>
              </a:extLst>
            </p:cNvPr>
            <p:cNvPicPr>
              <a:picLocks noChangeAspect="1"/>
            </p:cNvPicPr>
            <p:nvPr/>
          </p:nvPicPr>
          <p:blipFill rotWithShape="1">
            <a:blip r:embed="rId4"/>
            <a:srcRect r="9966"/>
            <a:stretch/>
          </p:blipFill>
          <p:spPr>
            <a:xfrm>
              <a:off x="1083922" y="1438913"/>
              <a:ext cx="10024153" cy="4895182"/>
            </a:xfrm>
            <a:prstGeom prst="rect">
              <a:avLst/>
            </a:prstGeom>
          </p:spPr>
        </p:pic>
        <p:sp>
          <p:nvSpPr>
            <p:cNvPr id="4" name="CuadroTexto 3">
              <a:extLst>
                <a:ext uri="{FF2B5EF4-FFF2-40B4-BE49-F238E27FC236}">
                  <a16:creationId xmlns:a16="http://schemas.microsoft.com/office/drawing/2014/main" id="{C654251C-E9EE-672E-9FC3-4E30826A1B06}"/>
                </a:ext>
              </a:extLst>
            </p:cNvPr>
            <p:cNvSpPr txBox="1"/>
            <p:nvPr/>
          </p:nvSpPr>
          <p:spPr>
            <a:xfrm>
              <a:off x="1660489" y="1795440"/>
              <a:ext cx="4869950" cy="276999"/>
            </a:xfrm>
            <a:prstGeom prst="rect">
              <a:avLst/>
            </a:prstGeom>
            <a:solidFill>
              <a:schemeClr val="bg1"/>
            </a:solidFill>
            <a:ln w="19050">
              <a:solidFill>
                <a:schemeClr val="tx1">
                  <a:lumMod val="85000"/>
                  <a:lumOff val="15000"/>
                </a:schemeClr>
              </a:solidFill>
            </a:ln>
          </p:spPr>
          <p:txBody>
            <a:bodyPr wrap="square" rtlCol="0">
              <a:spAutoFit/>
            </a:bodyPr>
            <a:lstStyle/>
            <a:p>
              <a:pPr algn="ctr"/>
              <a:r>
                <a:rPr lang="es-ES" sz="1200" b="1" i="0" dirty="0">
                  <a:solidFill>
                    <a:schemeClr val="tx1">
                      <a:lumMod val="85000"/>
                      <a:lumOff val="15000"/>
                    </a:schemeClr>
                  </a:solidFill>
                  <a:effectLst/>
                  <a:latin typeface="Aptos" panose="020B0004020202020204" pitchFamily="34" charset="0"/>
                </a:rPr>
                <a:t>S&amp;P 500 Y ACTIVOS DE LOS PRINCIPALES BANCOS CENTRALES</a:t>
              </a:r>
              <a:endParaRPr lang="es-CO" sz="1200" b="1" dirty="0">
                <a:solidFill>
                  <a:schemeClr val="tx1">
                    <a:lumMod val="85000"/>
                    <a:lumOff val="15000"/>
                  </a:schemeClr>
                </a:solidFill>
                <a:latin typeface="Aptos" panose="020B0004020202020204" pitchFamily="34" charset="0"/>
              </a:endParaRPr>
            </a:p>
          </p:txBody>
        </p:sp>
        <p:sp>
          <p:nvSpPr>
            <p:cNvPr id="5" name="Diagrama de flujo: proceso 4">
              <a:extLst>
                <a:ext uri="{FF2B5EF4-FFF2-40B4-BE49-F238E27FC236}">
                  <a16:creationId xmlns:a16="http://schemas.microsoft.com/office/drawing/2014/main" id="{54AC6923-74D6-2670-F0D8-F047136B466A}"/>
                </a:ext>
              </a:extLst>
            </p:cNvPr>
            <p:cNvSpPr/>
            <p:nvPr/>
          </p:nvSpPr>
          <p:spPr>
            <a:xfrm>
              <a:off x="1660489" y="1438913"/>
              <a:ext cx="928599" cy="276999"/>
            </a:xfrm>
            <a:prstGeom prst="flowChart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 name="Rectangle: Rounded Corners 7">
            <a:extLst>
              <a:ext uri="{FF2B5EF4-FFF2-40B4-BE49-F238E27FC236}">
                <a16:creationId xmlns:a16="http://schemas.microsoft.com/office/drawing/2014/main" id="{D2711F41-6969-439D-D388-17B8DC5DCFF6}"/>
              </a:ext>
            </a:extLst>
          </p:cNvPr>
          <p:cNvSpPr/>
          <p:nvPr/>
        </p:nvSpPr>
        <p:spPr>
          <a:xfrm>
            <a:off x="-793631" y="275726"/>
            <a:ext cx="8397919"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1">
            <a:extLst>
              <a:ext uri="{FF2B5EF4-FFF2-40B4-BE49-F238E27FC236}">
                <a16:creationId xmlns:a16="http://schemas.microsoft.com/office/drawing/2014/main" id="{E6F99742-3118-54F1-70CA-227C4CD79250}"/>
              </a:ext>
            </a:extLst>
          </p:cNvPr>
          <p:cNvSpPr txBox="1"/>
          <p:nvPr/>
        </p:nvSpPr>
        <p:spPr>
          <a:xfrm>
            <a:off x="735074" y="476799"/>
            <a:ext cx="6869214" cy="400110"/>
          </a:xfrm>
          <a:prstGeom prst="rect">
            <a:avLst/>
          </a:prstGeom>
          <a:noFill/>
        </p:spPr>
        <p:txBody>
          <a:bodyPr wrap="square" rtlCol="0">
            <a:spAutoFit/>
          </a:bodyPr>
          <a:lstStyle/>
          <a:p>
            <a:r>
              <a:rPr lang="es-ES" sz="2000" b="1" dirty="0">
                <a:solidFill>
                  <a:schemeClr val="tx1">
                    <a:lumMod val="85000"/>
                    <a:lumOff val="15000"/>
                  </a:schemeClr>
                </a:solidFill>
                <a:latin typeface="Aptos" panose="020B0004020202020204" pitchFamily="34" charset="0"/>
              </a:rPr>
              <a:t>Identificando tendencias en la práctica - Cíclicas</a:t>
            </a:r>
            <a:endParaRPr lang="es-CO" sz="2000" b="1" dirty="0">
              <a:solidFill>
                <a:schemeClr val="tx1">
                  <a:lumMod val="85000"/>
                  <a:lumOff val="15000"/>
                </a:schemeClr>
              </a:solidFill>
              <a:latin typeface="Aptos" panose="020B0004020202020204" pitchFamily="34" charset="0"/>
            </a:endParaRPr>
          </a:p>
        </p:txBody>
      </p:sp>
      <p:pic>
        <p:nvPicPr>
          <p:cNvPr id="24" name="Picture 23" descr="A black and white logo&#10;&#10;Description automatically generated">
            <a:extLst>
              <a:ext uri="{FF2B5EF4-FFF2-40B4-BE49-F238E27FC236}">
                <a16:creationId xmlns:a16="http://schemas.microsoft.com/office/drawing/2014/main" id="{60955278-0EB8-BE7A-F6AA-B111734BD1E1}"/>
              </a:ext>
            </a:extLst>
          </p:cNvPr>
          <p:cNvPicPr>
            <a:picLocks noChangeAspect="1"/>
          </p:cNvPicPr>
          <p:nvPr/>
        </p:nvPicPr>
        <p:blipFill>
          <a:blip r:embed="rId5">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Tree>
    <p:extLst>
      <p:ext uri="{BB962C8B-B14F-4D97-AF65-F5344CB8AC3E}">
        <p14:creationId xmlns:p14="http://schemas.microsoft.com/office/powerpoint/2010/main" val="1705938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F066-0CA0-B3F8-5A49-AACA42FEB680}"/>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54E393B9-D98F-05BE-92B8-7FF0219AFC4E}"/>
              </a:ext>
            </a:extLst>
          </p:cNvPr>
          <p:cNvPicPr>
            <a:picLocks noChangeAspect="1"/>
          </p:cNvPicPr>
          <p:nvPr/>
        </p:nvPicPr>
        <p:blipFill>
          <a:blip r:embed="rId3">
            <a:alphaModFix amt="7000"/>
          </a:blip>
          <a:stretch>
            <a:fillRect/>
          </a:stretch>
        </p:blipFill>
        <p:spPr>
          <a:xfrm rot="20330209">
            <a:off x="2168233" y="-3606728"/>
            <a:ext cx="10620460" cy="1062046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5C2FE596-13FA-FA09-039B-2EF1AA2C3699}"/>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3" name="Rectangle: Rounded Corners 7">
            <a:extLst>
              <a:ext uri="{FF2B5EF4-FFF2-40B4-BE49-F238E27FC236}">
                <a16:creationId xmlns:a16="http://schemas.microsoft.com/office/drawing/2014/main" id="{7E296ECA-F22B-6A81-704C-E6D1C91FA266}"/>
              </a:ext>
            </a:extLst>
          </p:cNvPr>
          <p:cNvSpPr/>
          <p:nvPr/>
        </p:nvSpPr>
        <p:spPr>
          <a:xfrm>
            <a:off x="-793631" y="657263"/>
            <a:ext cx="857666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1">
            <a:extLst>
              <a:ext uri="{FF2B5EF4-FFF2-40B4-BE49-F238E27FC236}">
                <a16:creationId xmlns:a16="http://schemas.microsoft.com/office/drawing/2014/main" id="{AD92C2A1-1C7B-B9EB-3492-112068A4A7C9}"/>
              </a:ext>
            </a:extLst>
          </p:cNvPr>
          <p:cNvSpPr txBox="1"/>
          <p:nvPr/>
        </p:nvSpPr>
        <p:spPr>
          <a:xfrm>
            <a:off x="735074" y="823097"/>
            <a:ext cx="6952266" cy="461665"/>
          </a:xfrm>
          <a:prstGeom prst="rect">
            <a:avLst/>
          </a:prstGeom>
          <a:noFill/>
        </p:spPr>
        <p:txBody>
          <a:bodyPr wrap="square" rtlCol="0">
            <a:spAutoFit/>
          </a:bodyPr>
          <a:lstStyle/>
          <a:p>
            <a:r>
              <a:rPr lang="es-ES" sz="2400" b="1" dirty="0">
                <a:solidFill>
                  <a:schemeClr val="tx1">
                    <a:lumMod val="85000"/>
                    <a:lumOff val="15000"/>
                  </a:schemeClr>
                </a:solidFill>
                <a:latin typeface="Aptos" panose="020B0004020202020204" pitchFamily="34" charset="0"/>
              </a:rPr>
              <a:t>Identificando tendencias en la práctica - Tácticas</a:t>
            </a:r>
            <a:endParaRPr lang="es-CO" sz="2400" b="1" dirty="0">
              <a:solidFill>
                <a:schemeClr val="tx1">
                  <a:lumMod val="85000"/>
                  <a:lumOff val="15000"/>
                </a:schemeClr>
              </a:solidFill>
              <a:latin typeface="Aptos" panose="020B0004020202020204" pitchFamily="34" charset="0"/>
            </a:endParaRPr>
          </a:p>
        </p:txBody>
      </p:sp>
      <p:cxnSp>
        <p:nvCxnSpPr>
          <p:cNvPr id="9" name="Straight Connector 10">
            <a:extLst>
              <a:ext uri="{FF2B5EF4-FFF2-40B4-BE49-F238E27FC236}">
                <a16:creationId xmlns:a16="http://schemas.microsoft.com/office/drawing/2014/main" id="{DC4846ED-5566-2D0C-E3E8-B37D6F3C224F}"/>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83AD1874-D17B-006C-9C7D-C981A259859B}"/>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7" name="TextBox 4">
            <a:extLst>
              <a:ext uri="{FF2B5EF4-FFF2-40B4-BE49-F238E27FC236}">
                <a16:creationId xmlns:a16="http://schemas.microsoft.com/office/drawing/2014/main" id="{170FBEE9-250A-EC34-121D-9A3B39570680}"/>
              </a:ext>
            </a:extLst>
          </p:cNvPr>
          <p:cNvSpPr txBox="1"/>
          <p:nvPr/>
        </p:nvSpPr>
        <p:spPr>
          <a:xfrm>
            <a:off x="827718" y="2784417"/>
            <a:ext cx="4741504" cy="3416320"/>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Los </a:t>
            </a:r>
            <a:r>
              <a:rPr lang="es-ES" dirty="0" err="1">
                <a:solidFill>
                  <a:schemeClr val="bg1"/>
                </a:solidFill>
                <a:latin typeface="Aptos" panose="020B0004020202020204" pitchFamily="34" charset="0"/>
              </a:rPr>
              <a:t>traders</a:t>
            </a:r>
            <a:r>
              <a:rPr lang="es-ES" dirty="0">
                <a:solidFill>
                  <a:schemeClr val="bg1"/>
                </a:solidFill>
                <a:latin typeface="Aptos" panose="020B0004020202020204" pitchFamily="34" charset="0"/>
              </a:rPr>
              <a:t> en estos mercados deben conocer las respuestas a estas preguntas en este momento:</a:t>
            </a:r>
          </a:p>
          <a:p>
            <a:pPr>
              <a:buClr>
                <a:srgbClr val="FFC002"/>
              </a:buClr>
            </a:pPr>
            <a:endParaRPr lang="es-ES" dirty="0">
              <a:solidFill>
                <a:schemeClr val="bg1"/>
              </a:solidFill>
              <a:latin typeface="Aptos" panose="020B0004020202020204" pitchFamily="34" charset="0"/>
            </a:endParaRPr>
          </a:p>
          <a:p>
            <a:pPr>
              <a:buClr>
                <a:srgbClr val="FFC002"/>
              </a:buClr>
            </a:pPr>
            <a:r>
              <a:rPr lang="es-ES" dirty="0">
                <a:solidFill>
                  <a:schemeClr val="bg1"/>
                </a:solidFill>
                <a:latin typeface="Aptos" panose="020B0004020202020204" pitchFamily="34" charset="0"/>
              </a:rPr>
              <a:t>Si Boris Johnson pierde el voto de confianza, ¿eso es bueno o malo para el par GBP/USD?</a:t>
            </a:r>
          </a:p>
          <a:p>
            <a:pPr>
              <a:buClr>
                <a:srgbClr val="FFC002"/>
              </a:buClr>
            </a:pPr>
            <a:endParaRPr lang="es-ES" dirty="0">
              <a:solidFill>
                <a:schemeClr val="bg1"/>
              </a:solidFill>
              <a:latin typeface="Aptos" panose="020B0004020202020204" pitchFamily="34" charset="0"/>
            </a:endParaRPr>
          </a:p>
          <a:p>
            <a:pPr>
              <a:buClr>
                <a:srgbClr val="FFC002"/>
              </a:buClr>
            </a:pPr>
            <a:r>
              <a:rPr lang="es-ES" dirty="0">
                <a:solidFill>
                  <a:schemeClr val="bg1"/>
                </a:solidFill>
                <a:latin typeface="Aptos" panose="020B0004020202020204" pitchFamily="34" charset="0"/>
              </a:rPr>
              <a:t>Si la SEC anuncia que ETH no pasa la Prueba </a:t>
            </a:r>
            <a:r>
              <a:rPr lang="es-ES" dirty="0" err="1">
                <a:solidFill>
                  <a:schemeClr val="bg1"/>
                </a:solidFill>
                <a:latin typeface="Aptos" panose="020B0004020202020204" pitchFamily="34" charset="0"/>
              </a:rPr>
              <a:t>Howey</a:t>
            </a:r>
            <a:r>
              <a:rPr lang="es-ES" dirty="0">
                <a:solidFill>
                  <a:schemeClr val="bg1"/>
                </a:solidFill>
                <a:latin typeface="Aptos" panose="020B0004020202020204" pitchFamily="34" charset="0"/>
              </a:rPr>
              <a:t> y se considera un valor, ¿cómo operarán varias </a:t>
            </a:r>
            <a:r>
              <a:rPr lang="es-ES" dirty="0" err="1">
                <a:solidFill>
                  <a:schemeClr val="bg1"/>
                </a:solidFill>
                <a:latin typeface="Aptos" panose="020B0004020202020204" pitchFamily="34" charset="0"/>
              </a:rPr>
              <a:t>altcoins</a:t>
            </a:r>
            <a:r>
              <a:rPr lang="es-ES" dirty="0">
                <a:solidFill>
                  <a:schemeClr val="bg1"/>
                </a:solidFill>
                <a:latin typeface="Aptos" panose="020B0004020202020204" pitchFamily="34" charset="0"/>
              </a:rPr>
              <a:t>? ¿Hasta qué punto caerá ETH? ¿Cómo reaccionará BTC?</a:t>
            </a:r>
          </a:p>
          <a:p>
            <a:pPr>
              <a:buClr>
                <a:srgbClr val="FFC002"/>
              </a:buClr>
            </a:pPr>
            <a:endParaRPr lang="es-ES" dirty="0">
              <a:solidFill>
                <a:schemeClr val="bg1"/>
              </a:solidFill>
              <a:latin typeface="Aptos" panose="020B0004020202020204" pitchFamily="34" charset="0"/>
            </a:endParaRPr>
          </a:p>
        </p:txBody>
      </p:sp>
      <p:sp>
        <p:nvSpPr>
          <p:cNvPr id="11" name="TextBox 4">
            <a:extLst>
              <a:ext uri="{FF2B5EF4-FFF2-40B4-BE49-F238E27FC236}">
                <a16:creationId xmlns:a16="http://schemas.microsoft.com/office/drawing/2014/main" id="{6D0C7D66-40E3-841C-9400-9B0C4C202A47}"/>
              </a:ext>
            </a:extLst>
          </p:cNvPr>
          <p:cNvSpPr txBox="1"/>
          <p:nvPr/>
        </p:nvSpPr>
        <p:spPr>
          <a:xfrm>
            <a:off x="6270661" y="2784417"/>
            <a:ext cx="4741504" cy="3139321"/>
          </a:xfrm>
          <a:prstGeom prst="rect">
            <a:avLst/>
          </a:prstGeom>
          <a:noFill/>
          <a:ln>
            <a:noFill/>
          </a:ln>
        </p:spPr>
        <p:txBody>
          <a:bodyPr wrap="square" rtlCol="0">
            <a:spAutoFit/>
          </a:bodyPr>
          <a:lstStyle/>
          <a:p>
            <a:pPr>
              <a:buClr>
                <a:srgbClr val="FFC002"/>
              </a:buClr>
            </a:pPr>
            <a:r>
              <a:rPr lang="es-ES" dirty="0">
                <a:solidFill>
                  <a:schemeClr val="bg1"/>
                </a:solidFill>
                <a:latin typeface="Aptos" panose="020B0004020202020204" pitchFamily="34" charset="0"/>
              </a:rPr>
              <a:t>Si la reunión del BCE de esta semana señala un aumento de 25 puntos básicos en julio en lugar de 50, ¿cómo se comportarán los bonos alemanes (bunds)?</a:t>
            </a:r>
          </a:p>
          <a:p>
            <a:pPr>
              <a:buClr>
                <a:srgbClr val="FFC002"/>
              </a:buClr>
            </a:pPr>
            <a:endParaRPr lang="es-ES" dirty="0">
              <a:solidFill>
                <a:schemeClr val="bg1"/>
              </a:solidFill>
              <a:latin typeface="Aptos" panose="020B0004020202020204" pitchFamily="34" charset="0"/>
            </a:endParaRPr>
          </a:p>
          <a:p>
            <a:pPr>
              <a:buClr>
                <a:srgbClr val="FFC002"/>
              </a:buClr>
            </a:pPr>
            <a:r>
              <a:rPr lang="es-ES" dirty="0">
                <a:solidFill>
                  <a:schemeClr val="bg1"/>
                </a:solidFill>
                <a:latin typeface="Aptos" panose="020B0004020202020204" pitchFamily="34" charset="0"/>
              </a:rPr>
              <a:t>Estas son preguntas cruciales para los </a:t>
            </a:r>
            <a:r>
              <a:rPr lang="es-ES" dirty="0" err="1">
                <a:solidFill>
                  <a:schemeClr val="bg1"/>
                </a:solidFill>
                <a:latin typeface="Aptos" panose="020B0004020202020204" pitchFamily="34" charset="0"/>
              </a:rPr>
              <a:t>traders</a:t>
            </a:r>
            <a:r>
              <a:rPr lang="es-ES" dirty="0">
                <a:solidFill>
                  <a:schemeClr val="bg1"/>
                </a:solidFill>
                <a:latin typeface="Aptos" panose="020B0004020202020204" pitchFamily="34" charset="0"/>
              </a:rPr>
              <a:t> en los mercados de divisas, criptomonedas y bonos, ya que las decisiones y eventos políticos pueden tener un impacto significativo en las tasas de cambio y los precios de los activos.</a:t>
            </a:r>
          </a:p>
        </p:txBody>
      </p:sp>
      <p:sp>
        <p:nvSpPr>
          <p:cNvPr id="2" name="Rectangle: Rounded Corners 7">
            <a:extLst>
              <a:ext uri="{FF2B5EF4-FFF2-40B4-BE49-F238E27FC236}">
                <a16:creationId xmlns:a16="http://schemas.microsoft.com/office/drawing/2014/main" id="{3895DC1E-6C33-E4E4-E246-552506AD4EDC}"/>
              </a:ext>
            </a:extLst>
          </p:cNvPr>
          <p:cNvSpPr/>
          <p:nvPr/>
        </p:nvSpPr>
        <p:spPr>
          <a:xfrm>
            <a:off x="5989485" y="2512061"/>
            <a:ext cx="8576663" cy="3688676"/>
          </a:xfrm>
          <a:prstGeom prst="roundRect">
            <a:avLst/>
          </a:prstGeom>
          <a:noFill/>
          <a:ln>
            <a:solidFill>
              <a:srgbClr val="FFFFFF">
                <a:alpha val="61176"/>
              </a:srgb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977169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15C1D-3CE4-4E2F-256E-267426721279}"/>
            </a:ext>
          </a:extLst>
        </p:cNvPr>
        <p:cNvGrpSpPr/>
        <p:nvPr/>
      </p:nvGrpSpPr>
      <p:grpSpPr>
        <a:xfrm>
          <a:off x="0" y="0"/>
          <a:ext cx="0" cy="0"/>
          <a:chOff x="0" y="0"/>
          <a:chExt cx="0" cy="0"/>
        </a:xfrm>
      </p:grpSpPr>
      <p:pic>
        <p:nvPicPr>
          <p:cNvPr id="4" name="Imagen 3" descr="Logotipo&#10;&#10;Descripción generada automáticamente">
            <a:extLst>
              <a:ext uri="{FF2B5EF4-FFF2-40B4-BE49-F238E27FC236}">
                <a16:creationId xmlns:a16="http://schemas.microsoft.com/office/drawing/2014/main" id="{A73D17C3-C004-4A08-9E2E-F5D88A3BBB5D}"/>
              </a:ext>
            </a:extLst>
          </p:cNvPr>
          <p:cNvPicPr>
            <a:picLocks noChangeAspect="1"/>
          </p:cNvPicPr>
          <p:nvPr/>
        </p:nvPicPr>
        <p:blipFill>
          <a:blip r:embed="rId2">
            <a:alphaModFix amt="16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03731" y="149134"/>
            <a:ext cx="5984537" cy="5984537"/>
          </a:xfrm>
          <a:prstGeom prst="rect">
            <a:avLst/>
          </a:prstGeom>
        </p:spPr>
      </p:pic>
    </p:spTree>
    <p:extLst>
      <p:ext uri="{BB962C8B-B14F-4D97-AF65-F5344CB8AC3E}">
        <p14:creationId xmlns:p14="http://schemas.microsoft.com/office/powerpoint/2010/main" val="2454381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8F2EE88-4065-6BAA-7F42-0C95E17D1477}"/>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2">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El “Juego”…</a:t>
            </a:r>
            <a:endParaRPr lang="es-CO" sz="40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7217C78-CD2A-8BEC-0B95-2A017E162D99}"/>
              </a:ext>
            </a:extLst>
          </p:cNvPr>
          <p:cNvGrpSpPr/>
          <p:nvPr/>
        </p:nvGrpSpPr>
        <p:grpSpPr>
          <a:xfrm>
            <a:off x="743291" y="2386918"/>
            <a:ext cx="4952702" cy="785247"/>
            <a:chOff x="743471" y="2734799"/>
            <a:chExt cx="4952702" cy="785247"/>
          </a:xfrm>
        </p:grpSpPr>
        <p:sp>
          <p:nvSpPr>
            <p:cNvPr id="5" name="TextBox 4">
              <a:extLst>
                <a:ext uri="{FF2B5EF4-FFF2-40B4-BE49-F238E27FC236}">
                  <a16:creationId xmlns:a16="http://schemas.microsoft.com/office/drawing/2014/main" id="{8837737F-D3B1-F27B-754C-5F7C5FF701F1}"/>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 difícil de cuantificar</a:t>
              </a:r>
            </a:p>
          </p:txBody>
        </p:sp>
        <p:grpSp>
          <p:nvGrpSpPr>
            <p:cNvPr id="17" name="Group 16">
              <a:extLst>
                <a:ext uri="{FF2B5EF4-FFF2-40B4-BE49-F238E27FC236}">
                  <a16:creationId xmlns:a16="http://schemas.microsoft.com/office/drawing/2014/main" id="{77E02CB4-694A-70C3-7441-E0A22777BC9D}"/>
                </a:ext>
              </a:extLst>
            </p:cNvPr>
            <p:cNvGrpSpPr/>
            <p:nvPr/>
          </p:nvGrpSpPr>
          <p:grpSpPr>
            <a:xfrm>
              <a:off x="743471" y="2734799"/>
              <a:ext cx="4952702" cy="785247"/>
              <a:chOff x="743471" y="2734799"/>
              <a:chExt cx="4952702" cy="785247"/>
            </a:xfrm>
          </p:grpSpPr>
          <p:sp>
            <p:nvSpPr>
              <p:cNvPr id="12" name="Rectangle: Rounded Corners 11">
                <a:extLst>
                  <a:ext uri="{FF2B5EF4-FFF2-40B4-BE49-F238E27FC236}">
                    <a16:creationId xmlns:a16="http://schemas.microsoft.com/office/drawing/2014/main" id="{4AB81AF5-80C8-696C-5CAF-4B0257B1BC4A}"/>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Oval 13">
                <a:extLst>
                  <a:ext uri="{FF2B5EF4-FFF2-40B4-BE49-F238E27FC236}">
                    <a16:creationId xmlns:a16="http://schemas.microsoft.com/office/drawing/2014/main" id="{AF2E3B10-3936-3115-1E5E-78E5E5BCDE14}"/>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Half Frame 15">
                <a:extLst>
                  <a:ext uri="{FF2B5EF4-FFF2-40B4-BE49-F238E27FC236}">
                    <a16:creationId xmlns:a16="http://schemas.microsoft.com/office/drawing/2014/main" id="{73CDA0F2-1502-857A-B1F1-37220F488FF3}"/>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4" name="Group 3">
            <a:extLst>
              <a:ext uri="{FF2B5EF4-FFF2-40B4-BE49-F238E27FC236}">
                <a16:creationId xmlns:a16="http://schemas.microsoft.com/office/drawing/2014/main" id="{1BF73E77-E221-219B-E617-1FDFD8EE90A0}"/>
              </a:ext>
            </a:extLst>
          </p:cNvPr>
          <p:cNvGrpSpPr/>
          <p:nvPr/>
        </p:nvGrpSpPr>
        <p:grpSpPr>
          <a:xfrm>
            <a:off x="2003048" y="3410101"/>
            <a:ext cx="4952702" cy="785247"/>
            <a:chOff x="743471" y="2734799"/>
            <a:chExt cx="4952702" cy="785247"/>
          </a:xfrm>
        </p:grpSpPr>
        <p:sp>
          <p:nvSpPr>
            <p:cNvPr id="7" name="TextBox 6">
              <a:extLst>
                <a:ext uri="{FF2B5EF4-FFF2-40B4-BE49-F238E27FC236}">
                  <a16:creationId xmlns:a16="http://schemas.microsoft.com/office/drawing/2014/main" id="{935D5F6E-E162-C751-C242-9A5BF6DFE71F}"/>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Está en constante cambio</a:t>
              </a:r>
            </a:p>
          </p:txBody>
        </p:sp>
        <p:grpSp>
          <p:nvGrpSpPr>
            <p:cNvPr id="13" name="Group 12">
              <a:extLst>
                <a:ext uri="{FF2B5EF4-FFF2-40B4-BE49-F238E27FC236}">
                  <a16:creationId xmlns:a16="http://schemas.microsoft.com/office/drawing/2014/main" id="{4F3A2098-DB83-58BB-279B-693A919158AE}"/>
                </a:ext>
              </a:extLst>
            </p:cNvPr>
            <p:cNvGrpSpPr/>
            <p:nvPr/>
          </p:nvGrpSpPr>
          <p:grpSpPr>
            <a:xfrm>
              <a:off x="743471" y="2734799"/>
              <a:ext cx="4952702" cy="785247"/>
              <a:chOff x="743471" y="2734799"/>
              <a:chExt cx="4952702" cy="785247"/>
            </a:xfrm>
          </p:grpSpPr>
          <p:sp>
            <p:nvSpPr>
              <p:cNvPr id="19" name="Rectangle: Rounded Corners 18">
                <a:extLst>
                  <a:ext uri="{FF2B5EF4-FFF2-40B4-BE49-F238E27FC236}">
                    <a16:creationId xmlns:a16="http://schemas.microsoft.com/office/drawing/2014/main" id="{196EF32C-00F6-8FB3-2315-F500D33308A1}"/>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Oval 36">
                <a:extLst>
                  <a:ext uri="{FF2B5EF4-FFF2-40B4-BE49-F238E27FC236}">
                    <a16:creationId xmlns:a16="http://schemas.microsoft.com/office/drawing/2014/main" id="{BFD1CC63-B8E6-728F-D01E-881CC3855EF1}"/>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Half Frame 39">
                <a:extLst>
                  <a:ext uri="{FF2B5EF4-FFF2-40B4-BE49-F238E27FC236}">
                    <a16:creationId xmlns:a16="http://schemas.microsoft.com/office/drawing/2014/main" id="{1ADE3C88-7878-1751-D4EC-7EE0487860C0}"/>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41" name="Group 40">
            <a:extLst>
              <a:ext uri="{FF2B5EF4-FFF2-40B4-BE49-F238E27FC236}">
                <a16:creationId xmlns:a16="http://schemas.microsoft.com/office/drawing/2014/main" id="{0633753F-C85D-210B-DA18-17B557FD63BF}"/>
              </a:ext>
            </a:extLst>
          </p:cNvPr>
          <p:cNvGrpSpPr/>
          <p:nvPr/>
        </p:nvGrpSpPr>
        <p:grpSpPr>
          <a:xfrm>
            <a:off x="4355063" y="4347156"/>
            <a:ext cx="4952702" cy="785247"/>
            <a:chOff x="743471" y="2734799"/>
            <a:chExt cx="4952702" cy="785247"/>
          </a:xfrm>
        </p:grpSpPr>
        <p:sp>
          <p:nvSpPr>
            <p:cNvPr id="42" name="TextBox 41">
              <a:extLst>
                <a:ext uri="{FF2B5EF4-FFF2-40B4-BE49-F238E27FC236}">
                  <a16:creationId xmlns:a16="http://schemas.microsoft.com/office/drawing/2014/main" id="{E7AE6A15-556C-902B-681A-E1AED067EBAB}"/>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No tiene principio ni final</a:t>
              </a:r>
            </a:p>
          </p:txBody>
        </p:sp>
        <p:grpSp>
          <p:nvGrpSpPr>
            <p:cNvPr id="43" name="Group 42">
              <a:extLst>
                <a:ext uri="{FF2B5EF4-FFF2-40B4-BE49-F238E27FC236}">
                  <a16:creationId xmlns:a16="http://schemas.microsoft.com/office/drawing/2014/main" id="{4EB8E354-3DCA-E371-7016-055F794D7A6A}"/>
                </a:ext>
              </a:extLst>
            </p:cNvPr>
            <p:cNvGrpSpPr/>
            <p:nvPr/>
          </p:nvGrpSpPr>
          <p:grpSpPr>
            <a:xfrm>
              <a:off x="743471" y="2734799"/>
              <a:ext cx="4952702" cy="785247"/>
              <a:chOff x="743471" y="2734799"/>
              <a:chExt cx="4952702" cy="785247"/>
            </a:xfrm>
          </p:grpSpPr>
          <p:sp>
            <p:nvSpPr>
              <p:cNvPr id="44" name="Rectangle: Rounded Corners 43">
                <a:extLst>
                  <a:ext uri="{FF2B5EF4-FFF2-40B4-BE49-F238E27FC236}">
                    <a16:creationId xmlns:a16="http://schemas.microsoft.com/office/drawing/2014/main" id="{9A2D5CE9-9C77-BA36-7B5E-F9AC6A07F7A8}"/>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5" name="Oval 44">
                <a:extLst>
                  <a:ext uri="{FF2B5EF4-FFF2-40B4-BE49-F238E27FC236}">
                    <a16:creationId xmlns:a16="http://schemas.microsoft.com/office/drawing/2014/main" id="{8B6B2CAB-DBFA-18B9-502F-A833B7E7043F}"/>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Half Frame 45">
                <a:extLst>
                  <a:ext uri="{FF2B5EF4-FFF2-40B4-BE49-F238E27FC236}">
                    <a16:creationId xmlns:a16="http://schemas.microsoft.com/office/drawing/2014/main" id="{373C1B03-FCC8-EF2A-9DBE-124BDED322BC}"/>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47" name="Group 46">
            <a:extLst>
              <a:ext uri="{FF2B5EF4-FFF2-40B4-BE49-F238E27FC236}">
                <a16:creationId xmlns:a16="http://schemas.microsoft.com/office/drawing/2014/main" id="{5466E345-9AD4-5D4A-D916-B160DAF6C18F}"/>
              </a:ext>
            </a:extLst>
          </p:cNvPr>
          <p:cNvGrpSpPr/>
          <p:nvPr/>
        </p:nvGrpSpPr>
        <p:grpSpPr>
          <a:xfrm>
            <a:off x="6617087" y="5357304"/>
            <a:ext cx="4952702" cy="785247"/>
            <a:chOff x="743471" y="2734799"/>
            <a:chExt cx="4952702" cy="785247"/>
          </a:xfrm>
        </p:grpSpPr>
        <p:sp>
          <p:nvSpPr>
            <p:cNvPr id="48" name="TextBox 47">
              <a:extLst>
                <a:ext uri="{FF2B5EF4-FFF2-40B4-BE49-F238E27FC236}">
                  <a16:creationId xmlns:a16="http://schemas.microsoft.com/office/drawing/2014/main" id="{B2796CA5-52DB-0ED5-EC64-9832C5941E29}"/>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 indiferente</a:t>
              </a:r>
            </a:p>
          </p:txBody>
        </p:sp>
        <p:grpSp>
          <p:nvGrpSpPr>
            <p:cNvPr id="49" name="Group 48">
              <a:extLst>
                <a:ext uri="{FF2B5EF4-FFF2-40B4-BE49-F238E27FC236}">
                  <a16:creationId xmlns:a16="http://schemas.microsoft.com/office/drawing/2014/main" id="{B8E15D9E-1D7D-B0E3-1B63-073A5D75A245}"/>
                </a:ext>
              </a:extLst>
            </p:cNvPr>
            <p:cNvGrpSpPr/>
            <p:nvPr/>
          </p:nvGrpSpPr>
          <p:grpSpPr>
            <a:xfrm>
              <a:off x="743471" y="2734799"/>
              <a:ext cx="4952702" cy="785247"/>
              <a:chOff x="743471" y="2734799"/>
              <a:chExt cx="4952702" cy="785247"/>
            </a:xfrm>
          </p:grpSpPr>
          <p:sp>
            <p:nvSpPr>
              <p:cNvPr id="50" name="Rectangle: Rounded Corners 49">
                <a:extLst>
                  <a:ext uri="{FF2B5EF4-FFF2-40B4-BE49-F238E27FC236}">
                    <a16:creationId xmlns:a16="http://schemas.microsoft.com/office/drawing/2014/main" id="{270EEB39-7F10-D9CF-EA7F-F801B4A392E5}"/>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Oval 50">
                <a:extLst>
                  <a:ext uri="{FF2B5EF4-FFF2-40B4-BE49-F238E27FC236}">
                    <a16:creationId xmlns:a16="http://schemas.microsoft.com/office/drawing/2014/main" id="{94C6B6F5-B3C0-13E1-2C88-9AEDA759246D}"/>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Half Frame 51">
                <a:extLst>
                  <a:ext uri="{FF2B5EF4-FFF2-40B4-BE49-F238E27FC236}">
                    <a16:creationId xmlns:a16="http://schemas.microsoft.com/office/drawing/2014/main" id="{D0247CD3-B730-0062-0C3F-3E7EC8DB4B1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pic>
        <p:nvPicPr>
          <p:cNvPr id="55" name="Picture 54">
            <a:extLst>
              <a:ext uri="{FF2B5EF4-FFF2-40B4-BE49-F238E27FC236}">
                <a16:creationId xmlns:a16="http://schemas.microsoft.com/office/drawing/2014/main" id="{CC8F985E-5BB4-D84A-65C3-4BBA253F179B}"/>
              </a:ext>
            </a:extLst>
          </p:cNvPr>
          <p:cNvPicPr>
            <a:picLocks noChangeAspect="1"/>
          </p:cNvPicPr>
          <p:nvPr/>
        </p:nvPicPr>
        <p:blipFill>
          <a:blip r:embed="rId3">
            <a:alphaModFix amt="5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9585714">
            <a:off x="6845496" y="-318410"/>
            <a:ext cx="5912058" cy="5912058"/>
          </a:xfrm>
          <a:prstGeom prst="rect">
            <a:avLst/>
          </a:prstGeom>
        </p:spPr>
      </p:pic>
      <p:pic>
        <p:nvPicPr>
          <p:cNvPr id="56" name="Picture 10" descr="Abstract Dark Halftone Background Design Png Image - Background Abstract  Design Png Clipart - Large Size Png Image - PikPng">
            <a:extLst>
              <a:ext uri="{FF2B5EF4-FFF2-40B4-BE49-F238E27FC236}">
                <a16:creationId xmlns:a16="http://schemas.microsoft.com/office/drawing/2014/main" id="{9A64D30F-0297-84FC-2BA8-3AABBC38E7BD}"/>
              </a:ext>
            </a:extLst>
          </p:cNvPr>
          <p:cNvPicPr>
            <a:picLocks noChangeAspect="1" noChangeArrowheads="1"/>
          </p:cNvPicPr>
          <p:nvPr/>
        </p:nvPicPr>
        <p:blipFill rotWithShape="1">
          <a:blip r:embed="rId5">
            <a:alphaModFix amt="3000"/>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r="4717" b="6330"/>
          <a:stretch/>
        </p:blipFill>
        <p:spPr bwMode="auto">
          <a:xfrm rot="5400000">
            <a:off x="39976" y="474086"/>
            <a:ext cx="6343938" cy="642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785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10" descr="Abstract Dark Halftone Background Design Png Image - Background Abstract  Design Png Clipart - Large Size Png Image - PikPng">
            <a:extLst>
              <a:ext uri="{FF2B5EF4-FFF2-40B4-BE49-F238E27FC236}">
                <a16:creationId xmlns:a16="http://schemas.microsoft.com/office/drawing/2014/main" id="{C27DD180-6C33-B06B-E39E-6F53E4225388}"/>
              </a:ext>
            </a:extLst>
          </p:cNvPr>
          <p:cNvPicPr>
            <a:picLocks noChangeAspect="1" noChangeArrowheads="1"/>
          </p:cNvPicPr>
          <p:nvPr/>
        </p:nvPicPr>
        <p:blipFill rotWithShape="1">
          <a:blip r:embed="rId2">
            <a:alphaModFix amt="3000"/>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r="4717" b="6330"/>
          <a:stretch/>
        </p:blipFill>
        <p:spPr bwMode="auto">
          <a:xfrm rot="5400000">
            <a:off x="39976" y="474086"/>
            <a:ext cx="6343938" cy="642389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4AB81AF5-80C8-696C-5CAF-4B0257B1BC4A}"/>
              </a:ext>
            </a:extLst>
          </p:cNvPr>
          <p:cNvSpPr/>
          <p:nvPr/>
        </p:nvSpPr>
        <p:spPr>
          <a:xfrm>
            <a:off x="899706" y="2565966"/>
            <a:ext cx="4796287" cy="606199"/>
          </a:xfrm>
          <a:prstGeom prst="roundRect">
            <a:avLst>
              <a:gd name="adj" fmla="val 11568"/>
            </a:avLst>
          </a:prstGeom>
          <a:solidFill>
            <a:srgbClr val="FFCC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angle: Rounded Corners 7">
            <a:extLst>
              <a:ext uri="{FF2B5EF4-FFF2-40B4-BE49-F238E27FC236}">
                <a16:creationId xmlns:a16="http://schemas.microsoft.com/office/drawing/2014/main" id="{68F2EE88-4065-6BAA-7F42-0C95E17D1477}"/>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El “Juego”…</a:t>
            </a:r>
            <a:endParaRPr lang="es-CO" sz="40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837737F-D3B1-F27B-754C-5F7C5FF701F1}"/>
              </a:ext>
            </a:extLst>
          </p:cNvPr>
          <p:cNvSpPr txBox="1"/>
          <p:nvPr/>
        </p:nvSpPr>
        <p:spPr>
          <a:xfrm>
            <a:off x="1112278" y="2664709"/>
            <a:ext cx="4371141" cy="461665"/>
          </a:xfrm>
          <a:prstGeom prst="rect">
            <a:avLst/>
          </a:prstGeom>
          <a:noFill/>
          <a:ln>
            <a:noFill/>
          </a:ln>
        </p:spPr>
        <p:txBody>
          <a:bodyPr wrap="square" rtlCol="0">
            <a:spAutoFit/>
          </a:bodyPr>
          <a:lstStyle/>
          <a:p>
            <a:pPr algn="ctr">
              <a:buClr>
                <a:srgbClr val="FFC002"/>
              </a:buClr>
            </a:pPr>
            <a:r>
              <a:rPr lang="es-MX" sz="2400" dirty="0">
                <a:solidFill>
                  <a:schemeClr val="tx1">
                    <a:lumMod val="85000"/>
                    <a:lumOff val="15000"/>
                  </a:schemeClr>
                </a:solidFill>
                <a:latin typeface="Aptos" panose="020B0004020202020204" pitchFamily="34" charset="0"/>
              </a:rPr>
              <a:t>Es difícil de cuantificar</a:t>
            </a:r>
          </a:p>
        </p:txBody>
      </p:sp>
      <p:sp>
        <p:nvSpPr>
          <p:cNvPr id="14" name="Oval 13">
            <a:extLst>
              <a:ext uri="{FF2B5EF4-FFF2-40B4-BE49-F238E27FC236}">
                <a16:creationId xmlns:a16="http://schemas.microsoft.com/office/drawing/2014/main" id="{AF2E3B10-3936-3115-1E5E-78E5E5BCDE14}"/>
              </a:ext>
            </a:extLst>
          </p:cNvPr>
          <p:cNvSpPr/>
          <p:nvPr/>
        </p:nvSpPr>
        <p:spPr>
          <a:xfrm>
            <a:off x="743291" y="2386918"/>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Half Frame 15">
            <a:extLst>
              <a:ext uri="{FF2B5EF4-FFF2-40B4-BE49-F238E27FC236}">
                <a16:creationId xmlns:a16="http://schemas.microsoft.com/office/drawing/2014/main" id="{73CDA0F2-1502-857A-B1F1-37220F488FF3}"/>
              </a:ext>
            </a:extLst>
          </p:cNvPr>
          <p:cNvSpPr/>
          <p:nvPr/>
        </p:nvSpPr>
        <p:spPr>
          <a:xfrm rot="8100000">
            <a:off x="780236" y="2470440"/>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nvGrpSpPr>
          <p:cNvPr id="4" name="Group 3">
            <a:extLst>
              <a:ext uri="{FF2B5EF4-FFF2-40B4-BE49-F238E27FC236}">
                <a16:creationId xmlns:a16="http://schemas.microsoft.com/office/drawing/2014/main" id="{1BF73E77-E221-219B-E617-1FDFD8EE90A0}"/>
              </a:ext>
            </a:extLst>
          </p:cNvPr>
          <p:cNvGrpSpPr/>
          <p:nvPr/>
        </p:nvGrpSpPr>
        <p:grpSpPr>
          <a:xfrm>
            <a:off x="2003048" y="3410101"/>
            <a:ext cx="4952702" cy="785247"/>
            <a:chOff x="743471" y="2734799"/>
            <a:chExt cx="4952702" cy="785247"/>
          </a:xfrm>
        </p:grpSpPr>
        <p:sp>
          <p:nvSpPr>
            <p:cNvPr id="7" name="TextBox 6">
              <a:extLst>
                <a:ext uri="{FF2B5EF4-FFF2-40B4-BE49-F238E27FC236}">
                  <a16:creationId xmlns:a16="http://schemas.microsoft.com/office/drawing/2014/main" id="{935D5F6E-E162-C751-C242-9A5BF6DFE71F}"/>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Está en constante cambio</a:t>
              </a:r>
            </a:p>
          </p:txBody>
        </p:sp>
        <p:grpSp>
          <p:nvGrpSpPr>
            <p:cNvPr id="13" name="Group 12">
              <a:extLst>
                <a:ext uri="{FF2B5EF4-FFF2-40B4-BE49-F238E27FC236}">
                  <a16:creationId xmlns:a16="http://schemas.microsoft.com/office/drawing/2014/main" id="{4F3A2098-DB83-58BB-279B-693A919158AE}"/>
                </a:ext>
              </a:extLst>
            </p:cNvPr>
            <p:cNvGrpSpPr/>
            <p:nvPr/>
          </p:nvGrpSpPr>
          <p:grpSpPr>
            <a:xfrm>
              <a:off x="743471" y="2734799"/>
              <a:ext cx="4952702" cy="785247"/>
              <a:chOff x="743471" y="2734799"/>
              <a:chExt cx="4952702" cy="785247"/>
            </a:xfrm>
          </p:grpSpPr>
          <p:sp>
            <p:nvSpPr>
              <p:cNvPr id="19" name="Rectangle: Rounded Corners 18">
                <a:extLst>
                  <a:ext uri="{FF2B5EF4-FFF2-40B4-BE49-F238E27FC236}">
                    <a16:creationId xmlns:a16="http://schemas.microsoft.com/office/drawing/2014/main" id="{196EF32C-00F6-8FB3-2315-F500D33308A1}"/>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Oval 36">
                <a:extLst>
                  <a:ext uri="{FF2B5EF4-FFF2-40B4-BE49-F238E27FC236}">
                    <a16:creationId xmlns:a16="http://schemas.microsoft.com/office/drawing/2014/main" id="{BFD1CC63-B8E6-728F-D01E-881CC3855EF1}"/>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Half Frame 39">
                <a:extLst>
                  <a:ext uri="{FF2B5EF4-FFF2-40B4-BE49-F238E27FC236}">
                    <a16:creationId xmlns:a16="http://schemas.microsoft.com/office/drawing/2014/main" id="{1ADE3C88-7878-1751-D4EC-7EE0487860C0}"/>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41" name="Group 40">
            <a:extLst>
              <a:ext uri="{FF2B5EF4-FFF2-40B4-BE49-F238E27FC236}">
                <a16:creationId xmlns:a16="http://schemas.microsoft.com/office/drawing/2014/main" id="{0633753F-C85D-210B-DA18-17B557FD63BF}"/>
              </a:ext>
            </a:extLst>
          </p:cNvPr>
          <p:cNvGrpSpPr/>
          <p:nvPr/>
        </p:nvGrpSpPr>
        <p:grpSpPr>
          <a:xfrm>
            <a:off x="4355063" y="4347156"/>
            <a:ext cx="4952702" cy="785247"/>
            <a:chOff x="743471" y="2734799"/>
            <a:chExt cx="4952702" cy="785247"/>
          </a:xfrm>
        </p:grpSpPr>
        <p:sp>
          <p:nvSpPr>
            <p:cNvPr id="42" name="TextBox 41">
              <a:extLst>
                <a:ext uri="{FF2B5EF4-FFF2-40B4-BE49-F238E27FC236}">
                  <a16:creationId xmlns:a16="http://schemas.microsoft.com/office/drawing/2014/main" id="{E7AE6A15-556C-902B-681A-E1AED067EBAB}"/>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No tiene principio ni final</a:t>
              </a:r>
            </a:p>
          </p:txBody>
        </p:sp>
        <p:grpSp>
          <p:nvGrpSpPr>
            <p:cNvPr id="43" name="Group 42">
              <a:extLst>
                <a:ext uri="{FF2B5EF4-FFF2-40B4-BE49-F238E27FC236}">
                  <a16:creationId xmlns:a16="http://schemas.microsoft.com/office/drawing/2014/main" id="{4EB8E354-3DCA-E371-7016-055F794D7A6A}"/>
                </a:ext>
              </a:extLst>
            </p:cNvPr>
            <p:cNvGrpSpPr/>
            <p:nvPr/>
          </p:nvGrpSpPr>
          <p:grpSpPr>
            <a:xfrm>
              <a:off x="743471" y="2734799"/>
              <a:ext cx="4952702" cy="785247"/>
              <a:chOff x="743471" y="2734799"/>
              <a:chExt cx="4952702" cy="785247"/>
            </a:xfrm>
          </p:grpSpPr>
          <p:sp>
            <p:nvSpPr>
              <p:cNvPr id="44" name="Rectangle: Rounded Corners 43">
                <a:extLst>
                  <a:ext uri="{FF2B5EF4-FFF2-40B4-BE49-F238E27FC236}">
                    <a16:creationId xmlns:a16="http://schemas.microsoft.com/office/drawing/2014/main" id="{9A2D5CE9-9C77-BA36-7B5E-F9AC6A07F7A8}"/>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5" name="Oval 44">
                <a:extLst>
                  <a:ext uri="{FF2B5EF4-FFF2-40B4-BE49-F238E27FC236}">
                    <a16:creationId xmlns:a16="http://schemas.microsoft.com/office/drawing/2014/main" id="{8B6B2CAB-DBFA-18B9-502F-A833B7E7043F}"/>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Half Frame 45">
                <a:extLst>
                  <a:ext uri="{FF2B5EF4-FFF2-40B4-BE49-F238E27FC236}">
                    <a16:creationId xmlns:a16="http://schemas.microsoft.com/office/drawing/2014/main" id="{373C1B03-FCC8-EF2A-9DBE-124BDED322BC}"/>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47" name="Group 46">
            <a:extLst>
              <a:ext uri="{FF2B5EF4-FFF2-40B4-BE49-F238E27FC236}">
                <a16:creationId xmlns:a16="http://schemas.microsoft.com/office/drawing/2014/main" id="{5466E345-9AD4-5D4A-D916-B160DAF6C18F}"/>
              </a:ext>
            </a:extLst>
          </p:cNvPr>
          <p:cNvGrpSpPr/>
          <p:nvPr/>
        </p:nvGrpSpPr>
        <p:grpSpPr>
          <a:xfrm>
            <a:off x="6617087" y="5357304"/>
            <a:ext cx="4952702" cy="785247"/>
            <a:chOff x="743471" y="2734799"/>
            <a:chExt cx="4952702" cy="785247"/>
          </a:xfrm>
        </p:grpSpPr>
        <p:sp>
          <p:nvSpPr>
            <p:cNvPr id="48" name="TextBox 47">
              <a:extLst>
                <a:ext uri="{FF2B5EF4-FFF2-40B4-BE49-F238E27FC236}">
                  <a16:creationId xmlns:a16="http://schemas.microsoft.com/office/drawing/2014/main" id="{B2796CA5-52DB-0ED5-EC64-9832C5941E29}"/>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 indiferente</a:t>
              </a:r>
            </a:p>
          </p:txBody>
        </p:sp>
        <p:grpSp>
          <p:nvGrpSpPr>
            <p:cNvPr id="49" name="Group 48">
              <a:extLst>
                <a:ext uri="{FF2B5EF4-FFF2-40B4-BE49-F238E27FC236}">
                  <a16:creationId xmlns:a16="http://schemas.microsoft.com/office/drawing/2014/main" id="{B8E15D9E-1D7D-B0E3-1B63-073A5D75A245}"/>
                </a:ext>
              </a:extLst>
            </p:cNvPr>
            <p:cNvGrpSpPr/>
            <p:nvPr/>
          </p:nvGrpSpPr>
          <p:grpSpPr>
            <a:xfrm>
              <a:off x="743471" y="2734799"/>
              <a:ext cx="4952702" cy="785247"/>
              <a:chOff x="743471" y="2734799"/>
              <a:chExt cx="4952702" cy="785247"/>
            </a:xfrm>
          </p:grpSpPr>
          <p:sp>
            <p:nvSpPr>
              <p:cNvPr id="50" name="Rectangle: Rounded Corners 49">
                <a:extLst>
                  <a:ext uri="{FF2B5EF4-FFF2-40B4-BE49-F238E27FC236}">
                    <a16:creationId xmlns:a16="http://schemas.microsoft.com/office/drawing/2014/main" id="{270EEB39-7F10-D9CF-EA7F-F801B4A392E5}"/>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Oval 50">
                <a:extLst>
                  <a:ext uri="{FF2B5EF4-FFF2-40B4-BE49-F238E27FC236}">
                    <a16:creationId xmlns:a16="http://schemas.microsoft.com/office/drawing/2014/main" id="{94C6B6F5-B3C0-13E1-2C88-9AEDA759246D}"/>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Half Frame 51">
                <a:extLst>
                  <a:ext uri="{FF2B5EF4-FFF2-40B4-BE49-F238E27FC236}">
                    <a16:creationId xmlns:a16="http://schemas.microsoft.com/office/drawing/2014/main" id="{D0247CD3-B730-0062-0C3F-3E7EC8DB4B1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pic>
        <p:nvPicPr>
          <p:cNvPr id="55" name="Picture 54">
            <a:extLst>
              <a:ext uri="{FF2B5EF4-FFF2-40B4-BE49-F238E27FC236}">
                <a16:creationId xmlns:a16="http://schemas.microsoft.com/office/drawing/2014/main" id="{CC8F985E-5BB4-D84A-65C3-4BBA253F179B}"/>
              </a:ext>
            </a:extLst>
          </p:cNvPr>
          <p:cNvPicPr>
            <a:picLocks noChangeAspect="1"/>
          </p:cNvPicPr>
          <p:nvPr/>
        </p:nvPicPr>
        <p:blipFill>
          <a:blip r:embed="rId5">
            <a:alphaModFix amt="5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9585714">
            <a:off x="6845496" y="-318410"/>
            <a:ext cx="5912058" cy="5912058"/>
          </a:xfrm>
          <a:prstGeom prst="rect">
            <a:avLst/>
          </a:prstGeom>
        </p:spPr>
      </p:pic>
    </p:spTree>
    <p:extLst>
      <p:ext uri="{BB962C8B-B14F-4D97-AF65-F5344CB8AC3E}">
        <p14:creationId xmlns:p14="http://schemas.microsoft.com/office/powerpoint/2010/main" val="1601512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A228112-B219-9CBA-E92E-06089A628E75}"/>
              </a:ext>
            </a:extLst>
          </p:cNvPr>
          <p:cNvPicPr>
            <a:picLocks noChangeAspect="1"/>
          </p:cNvPicPr>
          <p:nvPr/>
        </p:nvPicPr>
        <p:blipFill>
          <a:blip r:embed="rId3">
            <a:alphaModFix amt="2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703053">
            <a:off x="-2760090" y="911204"/>
            <a:ext cx="6835144" cy="6835144"/>
          </a:xfrm>
          <a:prstGeom prst="rect">
            <a:avLst/>
          </a:prstGeom>
        </p:spPr>
      </p:pic>
      <p:sp>
        <p:nvSpPr>
          <p:cNvPr id="8" name="Rectangle: Rounded Corners 7">
            <a:extLst>
              <a:ext uri="{FF2B5EF4-FFF2-40B4-BE49-F238E27FC236}">
                <a16:creationId xmlns:a16="http://schemas.microsoft.com/office/drawing/2014/main" id="{68F2EE88-4065-6BAA-7F42-0C95E17D1477}"/>
              </a:ext>
            </a:extLst>
          </p:cNvPr>
          <p:cNvSpPr/>
          <p:nvPr/>
        </p:nvSpPr>
        <p:spPr>
          <a:xfrm>
            <a:off x="2603739" y="654157"/>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5">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2603738" y="793675"/>
            <a:ext cx="6984521"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El “Juego” es difícil de cuantificar</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1680276"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735075"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04F9D13-F47F-5AC8-D9AA-A252142CFA3F}"/>
              </a:ext>
            </a:extLst>
          </p:cNvPr>
          <p:cNvGrpSpPr/>
          <p:nvPr/>
        </p:nvGrpSpPr>
        <p:grpSpPr>
          <a:xfrm>
            <a:off x="1236814" y="2721313"/>
            <a:ext cx="4952702" cy="950368"/>
            <a:chOff x="6377055" y="4514908"/>
            <a:chExt cx="4952702" cy="950368"/>
          </a:xfrm>
        </p:grpSpPr>
        <p:sp>
          <p:nvSpPr>
            <p:cNvPr id="13" name="TextBox 12">
              <a:extLst>
                <a:ext uri="{FF2B5EF4-FFF2-40B4-BE49-F238E27FC236}">
                  <a16:creationId xmlns:a16="http://schemas.microsoft.com/office/drawing/2014/main" id="{2C62F465-1FB9-450B-3935-2EC4B61CAFF5}"/>
                </a:ext>
              </a:extLst>
            </p:cNvPr>
            <p:cNvSpPr txBox="1"/>
            <p:nvPr/>
          </p:nvSpPr>
          <p:spPr>
            <a:xfrm>
              <a:off x="6798467" y="4757390"/>
              <a:ext cx="4339655" cy="707886"/>
            </a:xfrm>
            <a:prstGeom prst="rect">
              <a:avLst/>
            </a:prstGeom>
            <a:noFill/>
          </p:spPr>
          <p:txBody>
            <a:bodyPr wrap="square" rtlCol="0">
              <a:spAutoFit/>
            </a:bodyPr>
            <a:lstStyle/>
            <a:p>
              <a:r>
                <a:rPr lang="es-MX" sz="2000" dirty="0">
                  <a:solidFill>
                    <a:schemeClr val="bg1"/>
                  </a:solidFill>
                  <a:latin typeface="Aptos" panose="020B0004020202020204" pitchFamily="34" charset="0"/>
                </a:rPr>
                <a:t>Los mercados financieros son complejos de cuantificar.</a:t>
              </a:r>
            </a:p>
          </p:txBody>
        </p:sp>
        <p:grpSp>
          <p:nvGrpSpPr>
            <p:cNvPr id="14" name="Group 13">
              <a:extLst>
                <a:ext uri="{FF2B5EF4-FFF2-40B4-BE49-F238E27FC236}">
                  <a16:creationId xmlns:a16="http://schemas.microsoft.com/office/drawing/2014/main" id="{35CF43F5-CE2D-D812-3A31-CCEF4FF62EC9}"/>
                </a:ext>
              </a:extLst>
            </p:cNvPr>
            <p:cNvGrpSpPr/>
            <p:nvPr/>
          </p:nvGrpSpPr>
          <p:grpSpPr>
            <a:xfrm>
              <a:off x="6377055" y="4514908"/>
              <a:ext cx="4952702" cy="944348"/>
              <a:chOff x="743471" y="2734799"/>
              <a:chExt cx="4952702" cy="944348"/>
            </a:xfrm>
          </p:grpSpPr>
          <p:sp>
            <p:nvSpPr>
              <p:cNvPr id="16" name="Rectangle: Rounded Corners 15">
                <a:extLst>
                  <a:ext uri="{FF2B5EF4-FFF2-40B4-BE49-F238E27FC236}">
                    <a16:creationId xmlns:a16="http://schemas.microsoft.com/office/drawing/2014/main" id="{3B3B51FD-8117-1B46-8EF6-264ADFBC2B77}"/>
                  </a:ext>
                </a:extLst>
              </p:cNvPr>
              <p:cNvSpPr/>
              <p:nvPr/>
            </p:nvSpPr>
            <p:spPr>
              <a:xfrm>
                <a:off x="899886" y="2913847"/>
                <a:ext cx="4796287" cy="765300"/>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dirty="0"/>
              </a:p>
            </p:txBody>
          </p:sp>
          <p:sp>
            <p:nvSpPr>
              <p:cNvPr id="17" name="Oval 16">
                <a:extLst>
                  <a:ext uri="{FF2B5EF4-FFF2-40B4-BE49-F238E27FC236}">
                    <a16:creationId xmlns:a16="http://schemas.microsoft.com/office/drawing/2014/main" id="{6F848437-FFDE-B36E-2B55-4A085A5DADCB}"/>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a:p>
            </p:txBody>
          </p:sp>
          <p:sp>
            <p:nvSpPr>
              <p:cNvPr id="18" name="Half Frame 17">
                <a:extLst>
                  <a:ext uri="{FF2B5EF4-FFF2-40B4-BE49-F238E27FC236}">
                    <a16:creationId xmlns:a16="http://schemas.microsoft.com/office/drawing/2014/main" id="{4A365A16-C6C2-BB65-405B-756621503447}"/>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a:solidFill>
                    <a:schemeClr val="tx1"/>
                  </a:solidFill>
                </a:endParaRPr>
              </a:p>
            </p:txBody>
          </p:sp>
        </p:grpSp>
      </p:grpSp>
      <p:grpSp>
        <p:nvGrpSpPr>
          <p:cNvPr id="19" name="Group 18">
            <a:extLst>
              <a:ext uri="{FF2B5EF4-FFF2-40B4-BE49-F238E27FC236}">
                <a16:creationId xmlns:a16="http://schemas.microsoft.com/office/drawing/2014/main" id="{FB7202FF-05C5-FDE4-3FF8-1C8B4195D0A0}"/>
              </a:ext>
            </a:extLst>
          </p:cNvPr>
          <p:cNvGrpSpPr/>
          <p:nvPr/>
        </p:nvGrpSpPr>
        <p:grpSpPr>
          <a:xfrm>
            <a:off x="6004246" y="4912726"/>
            <a:ext cx="4952702" cy="950368"/>
            <a:chOff x="6377055" y="4514908"/>
            <a:chExt cx="4952702" cy="950368"/>
          </a:xfrm>
        </p:grpSpPr>
        <p:sp>
          <p:nvSpPr>
            <p:cNvPr id="20" name="TextBox 19">
              <a:extLst>
                <a:ext uri="{FF2B5EF4-FFF2-40B4-BE49-F238E27FC236}">
                  <a16:creationId xmlns:a16="http://schemas.microsoft.com/office/drawing/2014/main" id="{2932B486-AD6A-057A-9F03-873084A07234}"/>
                </a:ext>
              </a:extLst>
            </p:cNvPr>
            <p:cNvSpPr txBox="1"/>
            <p:nvPr/>
          </p:nvSpPr>
          <p:spPr>
            <a:xfrm>
              <a:off x="6798467" y="4757390"/>
              <a:ext cx="4339655" cy="707886"/>
            </a:xfrm>
            <a:prstGeom prst="rect">
              <a:avLst/>
            </a:prstGeom>
            <a:noFill/>
          </p:spPr>
          <p:txBody>
            <a:bodyPr wrap="square" rtlCol="0">
              <a:spAutoFit/>
            </a:bodyPr>
            <a:lstStyle/>
            <a:p>
              <a:r>
                <a:rPr lang="es-MX" sz="2000" dirty="0">
                  <a:solidFill>
                    <a:schemeClr val="bg1"/>
                  </a:solidFill>
                  <a:latin typeface="Aptos" panose="020B0004020202020204" pitchFamily="34" charset="0"/>
                </a:rPr>
                <a:t>Importancia de desarrollar un estilo propio de inversión.</a:t>
              </a:r>
            </a:p>
          </p:txBody>
        </p:sp>
        <p:grpSp>
          <p:nvGrpSpPr>
            <p:cNvPr id="21" name="Group 20">
              <a:extLst>
                <a:ext uri="{FF2B5EF4-FFF2-40B4-BE49-F238E27FC236}">
                  <a16:creationId xmlns:a16="http://schemas.microsoft.com/office/drawing/2014/main" id="{EEF04AFF-4EAE-08C3-3F7A-45BE60D0B36B}"/>
                </a:ext>
              </a:extLst>
            </p:cNvPr>
            <p:cNvGrpSpPr/>
            <p:nvPr/>
          </p:nvGrpSpPr>
          <p:grpSpPr>
            <a:xfrm>
              <a:off x="6377055" y="4514908"/>
              <a:ext cx="4952702" cy="944348"/>
              <a:chOff x="743471" y="2734799"/>
              <a:chExt cx="4952702" cy="944348"/>
            </a:xfrm>
          </p:grpSpPr>
          <p:sp>
            <p:nvSpPr>
              <p:cNvPr id="22" name="Rectangle: Rounded Corners 21">
                <a:extLst>
                  <a:ext uri="{FF2B5EF4-FFF2-40B4-BE49-F238E27FC236}">
                    <a16:creationId xmlns:a16="http://schemas.microsoft.com/office/drawing/2014/main" id="{95F309D1-B577-676D-7033-B1AF4ED532FB}"/>
                  </a:ext>
                </a:extLst>
              </p:cNvPr>
              <p:cNvSpPr/>
              <p:nvPr/>
            </p:nvSpPr>
            <p:spPr>
              <a:xfrm>
                <a:off x="899886" y="2913847"/>
                <a:ext cx="4796287" cy="765300"/>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dirty="0"/>
              </a:p>
            </p:txBody>
          </p:sp>
          <p:sp>
            <p:nvSpPr>
              <p:cNvPr id="23" name="Oval 22">
                <a:extLst>
                  <a:ext uri="{FF2B5EF4-FFF2-40B4-BE49-F238E27FC236}">
                    <a16:creationId xmlns:a16="http://schemas.microsoft.com/office/drawing/2014/main" id="{10D83B62-3379-7B21-11A5-F1B7EF860D6F}"/>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a:p>
            </p:txBody>
          </p:sp>
          <p:sp>
            <p:nvSpPr>
              <p:cNvPr id="25" name="Half Frame 24">
                <a:extLst>
                  <a:ext uri="{FF2B5EF4-FFF2-40B4-BE49-F238E27FC236}">
                    <a16:creationId xmlns:a16="http://schemas.microsoft.com/office/drawing/2014/main" id="{9DF38633-25C6-CB77-4FED-813212208C3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a:solidFill>
                    <a:schemeClr val="tx1"/>
                  </a:solidFill>
                </a:endParaRPr>
              </a:p>
            </p:txBody>
          </p:sp>
        </p:grpSp>
      </p:grpSp>
      <p:pic>
        <p:nvPicPr>
          <p:cNvPr id="33" name="Picture 32" descr="A black background with a black square&#10;&#10;Description automatically generated with medium confidence">
            <a:extLst>
              <a:ext uri="{FF2B5EF4-FFF2-40B4-BE49-F238E27FC236}">
                <a16:creationId xmlns:a16="http://schemas.microsoft.com/office/drawing/2014/main" id="{B880C805-19AB-A439-0D54-1AAEA0298206}"/>
              </a:ext>
            </a:extLst>
          </p:cNvPr>
          <p:cNvPicPr>
            <a:picLocks noChangeAspect="1"/>
          </p:cNvPicPr>
          <p:nvPr/>
        </p:nvPicPr>
        <p:blipFill>
          <a:blip r:embed="rId6">
            <a:alphaModFix amt="4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730829" y="0"/>
            <a:ext cx="5154734" cy="5154734"/>
          </a:xfrm>
          <a:prstGeom prst="rect">
            <a:avLst/>
          </a:prstGeom>
        </p:spPr>
      </p:pic>
      <p:grpSp>
        <p:nvGrpSpPr>
          <p:cNvPr id="37" name="Group 36">
            <a:extLst>
              <a:ext uri="{FF2B5EF4-FFF2-40B4-BE49-F238E27FC236}">
                <a16:creationId xmlns:a16="http://schemas.microsoft.com/office/drawing/2014/main" id="{6FF882E3-EA8E-5C19-80A0-25C93ADF7B01}"/>
              </a:ext>
            </a:extLst>
          </p:cNvPr>
          <p:cNvGrpSpPr/>
          <p:nvPr/>
        </p:nvGrpSpPr>
        <p:grpSpPr>
          <a:xfrm>
            <a:off x="2301770" y="2405494"/>
            <a:ext cx="7892327" cy="3904203"/>
            <a:chOff x="2301770" y="2405494"/>
            <a:chExt cx="7892327" cy="3904203"/>
          </a:xfrm>
        </p:grpSpPr>
        <p:pic>
          <p:nvPicPr>
            <p:cNvPr id="36" name="Content Placeholder 4">
              <a:extLst>
                <a:ext uri="{FF2B5EF4-FFF2-40B4-BE49-F238E27FC236}">
                  <a16:creationId xmlns:a16="http://schemas.microsoft.com/office/drawing/2014/main" id="{83C8D7F0-8CEA-B85B-F05F-B129D5F2B003}"/>
                </a:ext>
              </a:extLst>
            </p:cNvPr>
            <p:cNvPicPr>
              <a:picLocks noChangeAspect="1"/>
            </p:cNvPicPr>
            <p:nvPr/>
          </p:nvPicPr>
          <p:blipFill>
            <a:blip r:embed="rId8"/>
            <a:stretch>
              <a:fillRect/>
            </a:stretch>
          </p:blipFill>
          <p:spPr>
            <a:xfrm>
              <a:off x="6996872" y="2405494"/>
              <a:ext cx="3197225" cy="1798439"/>
            </a:xfrm>
            <a:prstGeom prst="roundRect">
              <a:avLst>
                <a:gd name="adj" fmla="val 23123"/>
              </a:avLst>
            </a:prstGeom>
          </p:spPr>
        </p:pic>
        <p:pic>
          <p:nvPicPr>
            <p:cNvPr id="4098" name="Picture 2" descr="10 Ejemplos de Ciencias Exactas">
              <a:extLst>
                <a:ext uri="{FF2B5EF4-FFF2-40B4-BE49-F238E27FC236}">
                  <a16:creationId xmlns:a16="http://schemas.microsoft.com/office/drawing/2014/main" id="{15B3E525-0589-BBDE-3036-7AFEE9B4E0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1770" y="4460104"/>
              <a:ext cx="2770926" cy="1849593"/>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992676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196EF32C-00F6-8FB3-2315-F500D33308A1}"/>
              </a:ext>
            </a:extLst>
          </p:cNvPr>
          <p:cNvSpPr/>
          <p:nvPr/>
        </p:nvSpPr>
        <p:spPr>
          <a:xfrm>
            <a:off x="2159463" y="3589149"/>
            <a:ext cx="4796287" cy="606199"/>
          </a:xfrm>
          <a:prstGeom prst="roundRect">
            <a:avLst>
              <a:gd name="adj" fmla="val 11568"/>
            </a:avLst>
          </a:prstGeom>
          <a:solidFill>
            <a:srgbClr val="FFCC00"/>
          </a:solid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angle: Rounded Corners 7">
            <a:extLst>
              <a:ext uri="{FF2B5EF4-FFF2-40B4-BE49-F238E27FC236}">
                <a16:creationId xmlns:a16="http://schemas.microsoft.com/office/drawing/2014/main" id="{68F2EE88-4065-6BAA-7F42-0C95E17D1477}"/>
              </a:ext>
            </a:extLst>
          </p:cNvPr>
          <p:cNvSpPr/>
          <p:nvPr/>
        </p:nvSpPr>
        <p:spPr>
          <a:xfrm>
            <a:off x="-793630" y="657263"/>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2">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743471" y="704448"/>
            <a:ext cx="5236235" cy="707886"/>
          </a:xfrm>
          <a:prstGeom prst="rect">
            <a:avLst/>
          </a:prstGeom>
          <a:noFill/>
        </p:spPr>
        <p:txBody>
          <a:bodyPr wrap="square" rtlCol="0">
            <a:spAutoFit/>
          </a:bodyPr>
          <a:lstStyle/>
          <a:p>
            <a:r>
              <a:rPr lang="es-MX" sz="4000" b="1" dirty="0">
                <a:solidFill>
                  <a:schemeClr val="tx1">
                    <a:lumMod val="85000"/>
                    <a:lumOff val="15000"/>
                  </a:schemeClr>
                </a:solidFill>
                <a:latin typeface="Aptos" panose="020B0004020202020204" pitchFamily="34" charset="0"/>
              </a:rPr>
              <a:t>El “Juego”…</a:t>
            </a:r>
            <a:endParaRPr lang="es-CO" sz="40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2337758"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3145766"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7217C78-CD2A-8BEC-0B95-2A017E162D99}"/>
              </a:ext>
            </a:extLst>
          </p:cNvPr>
          <p:cNvGrpSpPr/>
          <p:nvPr/>
        </p:nvGrpSpPr>
        <p:grpSpPr>
          <a:xfrm>
            <a:off x="743291" y="2386918"/>
            <a:ext cx="4952702" cy="785247"/>
            <a:chOff x="743471" y="2734799"/>
            <a:chExt cx="4952702" cy="785247"/>
          </a:xfrm>
        </p:grpSpPr>
        <p:sp>
          <p:nvSpPr>
            <p:cNvPr id="5" name="TextBox 4">
              <a:extLst>
                <a:ext uri="{FF2B5EF4-FFF2-40B4-BE49-F238E27FC236}">
                  <a16:creationId xmlns:a16="http://schemas.microsoft.com/office/drawing/2014/main" id="{8837737F-D3B1-F27B-754C-5F7C5FF701F1}"/>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 difícil de cuantificar</a:t>
              </a:r>
            </a:p>
          </p:txBody>
        </p:sp>
        <p:grpSp>
          <p:nvGrpSpPr>
            <p:cNvPr id="17" name="Group 16">
              <a:extLst>
                <a:ext uri="{FF2B5EF4-FFF2-40B4-BE49-F238E27FC236}">
                  <a16:creationId xmlns:a16="http://schemas.microsoft.com/office/drawing/2014/main" id="{77E02CB4-694A-70C3-7441-E0A22777BC9D}"/>
                </a:ext>
              </a:extLst>
            </p:cNvPr>
            <p:cNvGrpSpPr/>
            <p:nvPr/>
          </p:nvGrpSpPr>
          <p:grpSpPr>
            <a:xfrm>
              <a:off x="743471" y="2734799"/>
              <a:ext cx="4952702" cy="785247"/>
              <a:chOff x="743471" y="2734799"/>
              <a:chExt cx="4952702" cy="785247"/>
            </a:xfrm>
          </p:grpSpPr>
          <p:sp>
            <p:nvSpPr>
              <p:cNvPr id="12" name="Rectangle: Rounded Corners 11">
                <a:extLst>
                  <a:ext uri="{FF2B5EF4-FFF2-40B4-BE49-F238E27FC236}">
                    <a16:creationId xmlns:a16="http://schemas.microsoft.com/office/drawing/2014/main" id="{4AB81AF5-80C8-696C-5CAF-4B0257B1BC4A}"/>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Oval 13">
                <a:extLst>
                  <a:ext uri="{FF2B5EF4-FFF2-40B4-BE49-F238E27FC236}">
                    <a16:creationId xmlns:a16="http://schemas.microsoft.com/office/drawing/2014/main" id="{AF2E3B10-3936-3115-1E5E-78E5E5BCDE14}"/>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Half Frame 15">
                <a:extLst>
                  <a:ext uri="{FF2B5EF4-FFF2-40B4-BE49-F238E27FC236}">
                    <a16:creationId xmlns:a16="http://schemas.microsoft.com/office/drawing/2014/main" id="{73CDA0F2-1502-857A-B1F1-37220F488FF3}"/>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sp>
        <p:nvSpPr>
          <p:cNvPr id="7" name="TextBox 6">
            <a:extLst>
              <a:ext uri="{FF2B5EF4-FFF2-40B4-BE49-F238E27FC236}">
                <a16:creationId xmlns:a16="http://schemas.microsoft.com/office/drawing/2014/main" id="{935D5F6E-E162-C751-C242-9A5BF6DFE71F}"/>
              </a:ext>
            </a:extLst>
          </p:cNvPr>
          <p:cNvSpPr txBox="1"/>
          <p:nvPr/>
        </p:nvSpPr>
        <p:spPr>
          <a:xfrm>
            <a:off x="2372035" y="3687892"/>
            <a:ext cx="4371141" cy="461665"/>
          </a:xfrm>
          <a:prstGeom prst="rect">
            <a:avLst/>
          </a:prstGeom>
          <a:noFill/>
          <a:ln>
            <a:noFill/>
          </a:ln>
        </p:spPr>
        <p:txBody>
          <a:bodyPr wrap="square" rtlCol="0">
            <a:spAutoFit/>
          </a:bodyPr>
          <a:lstStyle/>
          <a:p>
            <a:pPr algn="ctr">
              <a:buClr>
                <a:srgbClr val="FFC002"/>
              </a:buClr>
            </a:pPr>
            <a:r>
              <a:rPr lang="es-MX" sz="2400" dirty="0">
                <a:solidFill>
                  <a:schemeClr val="tx1">
                    <a:lumMod val="85000"/>
                    <a:lumOff val="15000"/>
                  </a:schemeClr>
                </a:solidFill>
                <a:latin typeface="Aptos" panose="020B0004020202020204" pitchFamily="34" charset="0"/>
              </a:rPr>
              <a:t>Está en constante cambio</a:t>
            </a:r>
          </a:p>
        </p:txBody>
      </p:sp>
      <p:sp>
        <p:nvSpPr>
          <p:cNvPr id="37" name="Oval 36">
            <a:extLst>
              <a:ext uri="{FF2B5EF4-FFF2-40B4-BE49-F238E27FC236}">
                <a16:creationId xmlns:a16="http://schemas.microsoft.com/office/drawing/2014/main" id="{BFD1CC63-B8E6-728F-D01E-881CC3855EF1}"/>
              </a:ext>
            </a:extLst>
          </p:cNvPr>
          <p:cNvSpPr/>
          <p:nvPr/>
        </p:nvSpPr>
        <p:spPr>
          <a:xfrm>
            <a:off x="2003048" y="3410101"/>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Half Frame 39">
            <a:extLst>
              <a:ext uri="{FF2B5EF4-FFF2-40B4-BE49-F238E27FC236}">
                <a16:creationId xmlns:a16="http://schemas.microsoft.com/office/drawing/2014/main" id="{1ADE3C88-7878-1751-D4EC-7EE0487860C0}"/>
              </a:ext>
            </a:extLst>
          </p:cNvPr>
          <p:cNvSpPr/>
          <p:nvPr/>
        </p:nvSpPr>
        <p:spPr>
          <a:xfrm rot="8100000">
            <a:off x="2039993" y="3493623"/>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nvGrpSpPr>
          <p:cNvPr id="41" name="Group 40">
            <a:extLst>
              <a:ext uri="{FF2B5EF4-FFF2-40B4-BE49-F238E27FC236}">
                <a16:creationId xmlns:a16="http://schemas.microsoft.com/office/drawing/2014/main" id="{0633753F-C85D-210B-DA18-17B557FD63BF}"/>
              </a:ext>
            </a:extLst>
          </p:cNvPr>
          <p:cNvGrpSpPr/>
          <p:nvPr/>
        </p:nvGrpSpPr>
        <p:grpSpPr>
          <a:xfrm>
            <a:off x="4355063" y="4347156"/>
            <a:ext cx="4952702" cy="785247"/>
            <a:chOff x="743471" y="2734799"/>
            <a:chExt cx="4952702" cy="785247"/>
          </a:xfrm>
        </p:grpSpPr>
        <p:sp>
          <p:nvSpPr>
            <p:cNvPr id="42" name="TextBox 41">
              <a:extLst>
                <a:ext uri="{FF2B5EF4-FFF2-40B4-BE49-F238E27FC236}">
                  <a16:creationId xmlns:a16="http://schemas.microsoft.com/office/drawing/2014/main" id="{E7AE6A15-556C-902B-681A-E1AED067EBAB}"/>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No tiene principio ni final</a:t>
              </a:r>
            </a:p>
          </p:txBody>
        </p:sp>
        <p:grpSp>
          <p:nvGrpSpPr>
            <p:cNvPr id="43" name="Group 42">
              <a:extLst>
                <a:ext uri="{FF2B5EF4-FFF2-40B4-BE49-F238E27FC236}">
                  <a16:creationId xmlns:a16="http://schemas.microsoft.com/office/drawing/2014/main" id="{4EB8E354-3DCA-E371-7016-055F794D7A6A}"/>
                </a:ext>
              </a:extLst>
            </p:cNvPr>
            <p:cNvGrpSpPr/>
            <p:nvPr/>
          </p:nvGrpSpPr>
          <p:grpSpPr>
            <a:xfrm>
              <a:off x="743471" y="2734799"/>
              <a:ext cx="4952702" cy="785247"/>
              <a:chOff x="743471" y="2734799"/>
              <a:chExt cx="4952702" cy="785247"/>
            </a:xfrm>
          </p:grpSpPr>
          <p:sp>
            <p:nvSpPr>
              <p:cNvPr id="44" name="Rectangle: Rounded Corners 43">
                <a:extLst>
                  <a:ext uri="{FF2B5EF4-FFF2-40B4-BE49-F238E27FC236}">
                    <a16:creationId xmlns:a16="http://schemas.microsoft.com/office/drawing/2014/main" id="{9A2D5CE9-9C77-BA36-7B5E-F9AC6A07F7A8}"/>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5" name="Oval 44">
                <a:extLst>
                  <a:ext uri="{FF2B5EF4-FFF2-40B4-BE49-F238E27FC236}">
                    <a16:creationId xmlns:a16="http://schemas.microsoft.com/office/drawing/2014/main" id="{8B6B2CAB-DBFA-18B9-502F-A833B7E7043F}"/>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Half Frame 45">
                <a:extLst>
                  <a:ext uri="{FF2B5EF4-FFF2-40B4-BE49-F238E27FC236}">
                    <a16:creationId xmlns:a16="http://schemas.microsoft.com/office/drawing/2014/main" id="{373C1B03-FCC8-EF2A-9DBE-124BDED322BC}"/>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grpSp>
        <p:nvGrpSpPr>
          <p:cNvPr id="47" name="Group 46">
            <a:extLst>
              <a:ext uri="{FF2B5EF4-FFF2-40B4-BE49-F238E27FC236}">
                <a16:creationId xmlns:a16="http://schemas.microsoft.com/office/drawing/2014/main" id="{5466E345-9AD4-5D4A-D916-B160DAF6C18F}"/>
              </a:ext>
            </a:extLst>
          </p:cNvPr>
          <p:cNvGrpSpPr/>
          <p:nvPr/>
        </p:nvGrpSpPr>
        <p:grpSpPr>
          <a:xfrm>
            <a:off x="6617087" y="5357304"/>
            <a:ext cx="4952702" cy="785247"/>
            <a:chOff x="743471" y="2734799"/>
            <a:chExt cx="4952702" cy="785247"/>
          </a:xfrm>
        </p:grpSpPr>
        <p:sp>
          <p:nvSpPr>
            <p:cNvPr id="48" name="TextBox 47">
              <a:extLst>
                <a:ext uri="{FF2B5EF4-FFF2-40B4-BE49-F238E27FC236}">
                  <a16:creationId xmlns:a16="http://schemas.microsoft.com/office/drawing/2014/main" id="{B2796CA5-52DB-0ED5-EC64-9832C5941E29}"/>
                </a:ext>
              </a:extLst>
            </p:cNvPr>
            <p:cNvSpPr txBox="1"/>
            <p:nvPr/>
          </p:nvSpPr>
          <p:spPr>
            <a:xfrm>
              <a:off x="1112458" y="3012590"/>
              <a:ext cx="4371141" cy="461665"/>
            </a:xfrm>
            <a:prstGeom prst="rect">
              <a:avLst/>
            </a:prstGeom>
            <a:noFill/>
            <a:ln>
              <a:noFill/>
            </a:ln>
          </p:spPr>
          <p:txBody>
            <a:bodyPr wrap="square" rtlCol="0">
              <a:spAutoFit/>
            </a:bodyPr>
            <a:lstStyle/>
            <a:p>
              <a:pPr algn="ctr">
                <a:buClr>
                  <a:srgbClr val="FFC002"/>
                </a:buClr>
              </a:pPr>
              <a:r>
                <a:rPr lang="es-MX" sz="2400" dirty="0">
                  <a:solidFill>
                    <a:schemeClr val="bg1"/>
                  </a:solidFill>
                  <a:latin typeface="Aptos" panose="020B0004020202020204" pitchFamily="34" charset="0"/>
                </a:rPr>
                <a:t>Es indiferente</a:t>
              </a:r>
            </a:p>
          </p:txBody>
        </p:sp>
        <p:grpSp>
          <p:nvGrpSpPr>
            <p:cNvPr id="49" name="Group 48">
              <a:extLst>
                <a:ext uri="{FF2B5EF4-FFF2-40B4-BE49-F238E27FC236}">
                  <a16:creationId xmlns:a16="http://schemas.microsoft.com/office/drawing/2014/main" id="{B8E15D9E-1D7D-B0E3-1B63-073A5D75A245}"/>
                </a:ext>
              </a:extLst>
            </p:cNvPr>
            <p:cNvGrpSpPr/>
            <p:nvPr/>
          </p:nvGrpSpPr>
          <p:grpSpPr>
            <a:xfrm>
              <a:off x="743471" y="2734799"/>
              <a:ext cx="4952702" cy="785247"/>
              <a:chOff x="743471" y="2734799"/>
              <a:chExt cx="4952702" cy="785247"/>
            </a:xfrm>
          </p:grpSpPr>
          <p:sp>
            <p:nvSpPr>
              <p:cNvPr id="50" name="Rectangle: Rounded Corners 49">
                <a:extLst>
                  <a:ext uri="{FF2B5EF4-FFF2-40B4-BE49-F238E27FC236}">
                    <a16:creationId xmlns:a16="http://schemas.microsoft.com/office/drawing/2014/main" id="{270EEB39-7F10-D9CF-EA7F-F801B4A392E5}"/>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Oval 50">
                <a:extLst>
                  <a:ext uri="{FF2B5EF4-FFF2-40B4-BE49-F238E27FC236}">
                    <a16:creationId xmlns:a16="http://schemas.microsoft.com/office/drawing/2014/main" id="{94C6B6F5-B3C0-13E1-2C88-9AEDA759246D}"/>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Half Frame 51">
                <a:extLst>
                  <a:ext uri="{FF2B5EF4-FFF2-40B4-BE49-F238E27FC236}">
                    <a16:creationId xmlns:a16="http://schemas.microsoft.com/office/drawing/2014/main" id="{D0247CD3-B730-0062-0C3F-3E7EC8DB4B1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grpSp>
      <p:pic>
        <p:nvPicPr>
          <p:cNvPr id="55" name="Picture 54">
            <a:extLst>
              <a:ext uri="{FF2B5EF4-FFF2-40B4-BE49-F238E27FC236}">
                <a16:creationId xmlns:a16="http://schemas.microsoft.com/office/drawing/2014/main" id="{CC8F985E-5BB4-D84A-65C3-4BBA253F179B}"/>
              </a:ext>
            </a:extLst>
          </p:cNvPr>
          <p:cNvPicPr>
            <a:picLocks noChangeAspect="1"/>
          </p:cNvPicPr>
          <p:nvPr/>
        </p:nvPicPr>
        <p:blipFill>
          <a:blip r:embed="rId3">
            <a:alphaModFix amt="5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9585714">
            <a:off x="6845496" y="-318410"/>
            <a:ext cx="5912058" cy="5912058"/>
          </a:xfrm>
          <a:prstGeom prst="rect">
            <a:avLst/>
          </a:prstGeom>
        </p:spPr>
      </p:pic>
      <p:pic>
        <p:nvPicPr>
          <p:cNvPr id="3" name="Picture 10" descr="Abstract Dark Halftone Background Design Png Image - Background Abstract  Design Png Clipart - Large Size Png Image - PikPng">
            <a:extLst>
              <a:ext uri="{FF2B5EF4-FFF2-40B4-BE49-F238E27FC236}">
                <a16:creationId xmlns:a16="http://schemas.microsoft.com/office/drawing/2014/main" id="{382F0D0A-CC45-BA49-5F7C-F2019C1A9A38}"/>
              </a:ext>
            </a:extLst>
          </p:cNvPr>
          <p:cNvPicPr>
            <a:picLocks noChangeAspect="1" noChangeArrowheads="1"/>
          </p:cNvPicPr>
          <p:nvPr/>
        </p:nvPicPr>
        <p:blipFill rotWithShape="1">
          <a:blip r:embed="rId5">
            <a:alphaModFix amt="3000"/>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r="4717" b="6330"/>
          <a:stretch/>
        </p:blipFill>
        <p:spPr bwMode="auto">
          <a:xfrm rot="5400000">
            <a:off x="39976" y="474086"/>
            <a:ext cx="6343938" cy="642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538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C463E1E-C8F8-6192-CDA1-85AD82B4D87A}"/>
              </a:ext>
            </a:extLst>
          </p:cNvPr>
          <p:cNvPicPr>
            <a:picLocks noChangeAspect="1"/>
          </p:cNvPicPr>
          <p:nvPr/>
        </p:nvPicPr>
        <p:blipFill>
          <a:blip r:embed="rId3">
            <a:alphaModFix amt="5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3249832">
            <a:off x="-1468141" y="-348541"/>
            <a:ext cx="8241480" cy="8241480"/>
          </a:xfrm>
          <a:prstGeom prst="rect">
            <a:avLst/>
          </a:prstGeom>
        </p:spPr>
      </p:pic>
      <p:sp>
        <p:nvSpPr>
          <p:cNvPr id="8" name="Rectangle: Rounded Corners 7">
            <a:extLst>
              <a:ext uri="{FF2B5EF4-FFF2-40B4-BE49-F238E27FC236}">
                <a16:creationId xmlns:a16="http://schemas.microsoft.com/office/drawing/2014/main" id="{68F2EE88-4065-6BAA-7F42-0C95E17D1477}"/>
              </a:ext>
            </a:extLst>
          </p:cNvPr>
          <p:cNvSpPr/>
          <p:nvPr/>
        </p:nvSpPr>
        <p:spPr>
          <a:xfrm>
            <a:off x="4702629" y="654157"/>
            <a:ext cx="8224183"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5">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4847771" y="793675"/>
            <a:ext cx="7344229"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El “Juego” está en constante cambio</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0" y="1915064"/>
            <a:ext cx="99893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0" y="1989826"/>
            <a:ext cx="11818100"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6A8DF23-AECB-04FA-3F5D-8DAB37EE174C}"/>
              </a:ext>
            </a:extLst>
          </p:cNvPr>
          <p:cNvGrpSpPr/>
          <p:nvPr/>
        </p:nvGrpSpPr>
        <p:grpSpPr>
          <a:xfrm>
            <a:off x="648219" y="3099780"/>
            <a:ext cx="5941639" cy="975507"/>
            <a:chOff x="648219" y="3099780"/>
            <a:chExt cx="5941639" cy="975507"/>
          </a:xfrm>
        </p:grpSpPr>
        <p:grpSp>
          <p:nvGrpSpPr>
            <p:cNvPr id="34" name="Group 33">
              <a:extLst>
                <a:ext uri="{FF2B5EF4-FFF2-40B4-BE49-F238E27FC236}">
                  <a16:creationId xmlns:a16="http://schemas.microsoft.com/office/drawing/2014/main" id="{F1C435B6-C85E-AFE5-B330-211F814E91BE}"/>
                </a:ext>
              </a:extLst>
            </p:cNvPr>
            <p:cNvGrpSpPr/>
            <p:nvPr/>
          </p:nvGrpSpPr>
          <p:grpSpPr>
            <a:xfrm>
              <a:off x="943549" y="3236729"/>
              <a:ext cx="5646309" cy="701611"/>
              <a:chOff x="909799" y="2617359"/>
              <a:chExt cx="5646309" cy="701611"/>
            </a:xfrm>
          </p:grpSpPr>
          <p:sp>
            <p:nvSpPr>
              <p:cNvPr id="27" name="Rectangle: Rounded Corners 26">
                <a:extLst>
                  <a:ext uri="{FF2B5EF4-FFF2-40B4-BE49-F238E27FC236}">
                    <a16:creationId xmlns:a16="http://schemas.microsoft.com/office/drawing/2014/main" id="{81CB76B6-AAC8-3C07-CA09-FB0C60073B52}"/>
                  </a:ext>
                </a:extLst>
              </p:cNvPr>
              <p:cNvSpPr/>
              <p:nvPr/>
            </p:nvSpPr>
            <p:spPr>
              <a:xfrm>
                <a:off x="909799" y="2617359"/>
                <a:ext cx="5646309" cy="701611"/>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dirty="0"/>
              </a:p>
            </p:txBody>
          </p:sp>
          <p:sp>
            <p:nvSpPr>
              <p:cNvPr id="7" name="TextBox 6">
                <a:extLst>
                  <a:ext uri="{FF2B5EF4-FFF2-40B4-BE49-F238E27FC236}">
                    <a16:creationId xmlns:a16="http://schemas.microsoft.com/office/drawing/2014/main" id="{F37B15BE-06EF-72C4-CFE2-31F1550C1D59}"/>
                  </a:ext>
                </a:extLst>
              </p:cNvPr>
              <p:cNvSpPr txBox="1"/>
              <p:nvPr/>
            </p:nvSpPr>
            <p:spPr>
              <a:xfrm>
                <a:off x="1702252" y="2783498"/>
                <a:ext cx="4853856" cy="400110"/>
              </a:xfrm>
              <a:prstGeom prst="rect">
                <a:avLst/>
              </a:prstGeom>
              <a:noFill/>
              <a:effectLst/>
            </p:spPr>
            <p:txBody>
              <a:bodyPr wrap="square" rtlCol="0">
                <a:spAutoFit/>
              </a:bodyPr>
              <a:lstStyle/>
              <a:p>
                <a:r>
                  <a:rPr lang="es-MX" sz="2000" dirty="0">
                    <a:solidFill>
                      <a:schemeClr val="bg1"/>
                    </a:solidFill>
                    <a:latin typeface="Aptos" panose="020B0004020202020204" pitchFamily="34" charset="0"/>
                  </a:rPr>
                  <a:t>Los mercados están en constante cambio </a:t>
                </a:r>
              </a:p>
            </p:txBody>
          </p:sp>
        </p:grpSp>
        <p:pic>
          <p:nvPicPr>
            <p:cNvPr id="9" name="Picture 8">
              <a:extLst>
                <a:ext uri="{FF2B5EF4-FFF2-40B4-BE49-F238E27FC236}">
                  <a16:creationId xmlns:a16="http://schemas.microsoft.com/office/drawing/2014/main" id="{FA21C4DA-233B-2D4F-3FA9-CA853DD133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219" y="3099780"/>
              <a:ext cx="975507" cy="975507"/>
            </a:xfrm>
            <a:prstGeom prst="rect">
              <a:avLst/>
            </a:prstGeom>
          </p:spPr>
        </p:pic>
      </p:grpSp>
      <p:grpSp>
        <p:nvGrpSpPr>
          <p:cNvPr id="21" name="Group 20">
            <a:extLst>
              <a:ext uri="{FF2B5EF4-FFF2-40B4-BE49-F238E27FC236}">
                <a16:creationId xmlns:a16="http://schemas.microsoft.com/office/drawing/2014/main" id="{74E699BA-B0AE-0F25-0A75-7FB985955A14}"/>
              </a:ext>
            </a:extLst>
          </p:cNvPr>
          <p:cNvGrpSpPr/>
          <p:nvPr/>
        </p:nvGrpSpPr>
        <p:grpSpPr>
          <a:xfrm>
            <a:off x="1145658" y="4536497"/>
            <a:ext cx="5752602" cy="1018680"/>
            <a:chOff x="1145658" y="4536497"/>
            <a:chExt cx="5752602" cy="1018680"/>
          </a:xfrm>
        </p:grpSpPr>
        <p:grpSp>
          <p:nvGrpSpPr>
            <p:cNvPr id="35" name="Group 34">
              <a:extLst>
                <a:ext uri="{FF2B5EF4-FFF2-40B4-BE49-F238E27FC236}">
                  <a16:creationId xmlns:a16="http://schemas.microsoft.com/office/drawing/2014/main" id="{F4B22B51-DBA2-4C14-3AFF-473E4657CA5F}"/>
                </a:ext>
              </a:extLst>
            </p:cNvPr>
            <p:cNvGrpSpPr/>
            <p:nvPr/>
          </p:nvGrpSpPr>
          <p:grpSpPr>
            <a:xfrm>
              <a:off x="1145658" y="4632234"/>
              <a:ext cx="5343474" cy="811640"/>
              <a:chOff x="3509581" y="3881004"/>
              <a:chExt cx="5343474" cy="811640"/>
            </a:xfrm>
          </p:grpSpPr>
          <p:sp>
            <p:nvSpPr>
              <p:cNvPr id="3" name="TextBox 2">
                <a:extLst>
                  <a:ext uri="{FF2B5EF4-FFF2-40B4-BE49-F238E27FC236}">
                    <a16:creationId xmlns:a16="http://schemas.microsoft.com/office/drawing/2014/main" id="{F806B4B8-BC01-D3F3-669B-EB8E42AD6B6C}"/>
                  </a:ext>
                </a:extLst>
              </p:cNvPr>
              <p:cNvSpPr txBox="1"/>
              <p:nvPr/>
            </p:nvSpPr>
            <p:spPr>
              <a:xfrm>
                <a:off x="3777690" y="3971442"/>
                <a:ext cx="4636619" cy="707886"/>
              </a:xfrm>
              <a:prstGeom prst="rect">
                <a:avLst/>
              </a:prstGeom>
              <a:noFill/>
            </p:spPr>
            <p:txBody>
              <a:bodyPr wrap="square" rtlCol="0">
                <a:spAutoFit/>
              </a:bodyPr>
              <a:lstStyle/>
              <a:p>
                <a:r>
                  <a:rPr lang="es-MX" sz="2000" dirty="0">
                    <a:solidFill>
                      <a:schemeClr val="bg1"/>
                    </a:solidFill>
                    <a:latin typeface="Aptos" panose="020B0004020202020204" pitchFamily="34" charset="0"/>
                  </a:rPr>
                  <a:t>Lo que implica que las reglas cambian constantemente</a:t>
                </a:r>
              </a:p>
            </p:txBody>
          </p:sp>
          <p:sp>
            <p:nvSpPr>
              <p:cNvPr id="28" name="Rectangle: Rounded Corners 27">
                <a:extLst>
                  <a:ext uri="{FF2B5EF4-FFF2-40B4-BE49-F238E27FC236}">
                    <a16:creationId xmlns:a16="http://schemas.microsoft.com/office/drawing/2014/main" id="{117CD4F5-3594-0465-57EC-4CE6A2B20FF6}"/>
                  </a:ext>
                </a:extLst>
              </p:cNvPr>
              <p:cNvSpPr/>
              <p:nvPr/>
            </p:nvSpPr>
            <p:spPr>
              <a:xfrm>
                <a:off x="3509581" y="3881004"/>
                <a:ext cx="5343474" cy="811640"/>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000" dirty="0"/>
              </a:p>
            </p:txBody>
          </p:sp>
        </p:grpSp>
        <p:pic>
          <p:nvPicPr>
            <p:cNvPr id="13" name="Picture 12" descr="A blue hexagon with a blue circle and a white line&#10;&#10;Description automatically generated">
              <a:extLst>
                <a:ext uri="{FF2B5EF4-FFF2-40B4-BE49-F238E27FC236}">
                  <a16:creationId xmlns:a16="http://schemas.microsoft.com/office/drawing/2014/main" id="{988B3E57-1B80-2005-C745-ACBD758559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9580" y="4536497"/>
              <a:ext cx="1018680" cy="1018680"/>
            </a:xfrm>
            <a:prstGeom prst="rect">
              <a:avLst/>
            </a:prstGeom>
          </p:spPr>
        </p:pic>
      </p:grpSp>
      <p:grpSp>
        <p:nvGrpSpPr>
          <p:cNvPr id="22" name="Group 21">
            <a:extLst>
              <a:ext uri="{FF2B5EF4-FFF2-40B4-BE49-F238E27FC236}">
                <a16:creationId xmlns:a16="http://schemas.microsoft.com/office/drawing/2014/main" id="{5FA0302D-5F7A-8412-A5F0-373EBFBA316A}"/>
              </a:ext>
            </a:extLst>
          </p:cNvPr>
          <p:cNvGrpSpPr/>
          <p:nvPr/>
        </p:nvGrpSpPr>
        <p:grpSpPr>
          <a:xfrm>
            <a:off x="7445829" y="2125009"/>
            <a:ext cx="4105177" cy="4433265"/>
            <a:chOff x="7333757" y="2125009"/>
            <a:chExt cx="4217249" cy="4554294"/>
          </a:xfrm>
          <a:effectLst>
            <a:outerShdw blurRad="63500" sx="102000" sy="102000" algn="ctr" rotWithShape="0">
              <a:prstClr val="black">
                <a:alpha val="40000"/>
              </a:prstClr>
            </a:outerShdw>
          </a:effectLst>
        </p:grpSpPr>
        <p:pic>
          <p:nvPicPr>
            <p:cNvPr id="7170" name="Picture 2" descr="Cartas con una escalera real en una pila de fichas y dinero en un juego de  póker | Foto Premium">
              <a:extLst>
                <a:ext uri="{FF2B5EF4-FFF2-40B4-BE49-F238E27FC236}">
                  <a16:creationId xmlns:a16="http://schemas.microsoft.com/office/drawing/2014/main" id="{970CF1E1-1E62-3586-A468-F5DFA9600A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613" r="16613"/>
            <a:stretch/>
          </p:blipFill>
          <p:spPr bwMode="auto">
            <a:xfrm>
              <a:off x="7333757" y="2125009"/>
              <a:ext cx="2742560" cy="2742560"/>
            </a:xfrm>
            <a:custGeom>
              <a:avLst/>
              <a:gdLst>
                <a:gd name="connsiteX0" fmla="*/ 0 w 2742560"/>
                <a:gd name="connsiteY0" fmla="*/ 1371280 h 2742560"/>
                <a:gd name="connsiteX1" fmla="*/ 1371280 w 2742560"/>
                <a:gd name="connsiteY1" fmla="*/ 0 h 2742560"/>
                <a:gd name="connsiteX2" fmla="*/ 2742560 w 2742560"/>
                <a:gd name="connsiteY2" fmla="*/ 1371280 h 2742560"/>
                <a:gd name="connsiteX3" fmla="*/ 1371280 w 2742560"/>
                <a:gd name="connsiteY3" fmla="*/ 2742560 h 2742560"/>
                <a:gd name="connsiteX4" fmla="*/ 0 w 2742560"/>
                <a:gd name="connsiteY4" fmla="*/ 1371280 h 27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2560" h="2742560" extrusionOk="0">
                  <a:moveTo>
                    <a:pt x="0" y="1371280"/>
                  </a:moveTo>
                  <a:cubicBezTo>
                    <a:pt x="-57438" y="698025"/>
                    <a:pt x="554507" y="-42241"/>
                    <a:pt x="1371280" y="0"/>
                  </a:cubicBezTo>
                  <a:cubicBezTo>
                    <a:pt x="2215293" y="58336"/>
                    <a:pt x="2788663" y="670892"/>
                    <a:pt x="2742560" y="1371280"/>
                  </a:cubicBezTo>
                  <a:cubicBezTo>
                    <a:pt x="2819108" y="2227603"/>
                    <a:pt x="2117038" y="2726777"/>
                    <a:pt x="1371280" y="2742560"/>
                  </a:cubicBezTo>
                  <a:cubicBezTo>
                    <a:pt x="583734" y="2699863"/>
                    <a:pt x="52923" y="2075890"/>
                    <a:pt x="0" y="1371280"/>
                  </a:cubicBezTo>
                  <a:close/>
                </a:path>
              </a:pathLst>
            </a:custGeom>
            <a:noFill/>
            <a:ln w="76200">
              <a:noFill/>
              <a:extLst>
                <a:ext uri="{C807C97D-BFC1-408E-A445-0C87EB9F89A2}">
                  <ask:lineSketchStyleProps xmlns:ask="http://schemas.microsoft.com/office/drawing/2018/sketchyshapes" sd="254239271">
                    <a:prstGeom prst="ellipse">
                      <a:avLst/>
                    </a:prstGeom>
                    <ask:type>
                      <ask:lineSketchCurved/>
                    </ask:type>
                  </ask:lineSketchStyleProps>
                </a:ext>
              </a:extLst>
            </a:ln>
            <a:extLst>
              <a:ext uri="{909E8E84-426E-40DD-AFC4-6F175D3DCCD1}">
                <a14:hiddenFill xmlns:a14="http://schemas.microsoft.com/office/drawing/2010/main">
                  <a:solidFill>
                    <a:srgbClr val="FFFFFF"/>
                  </a:solidFill>
                </a14:hiddenFill>
              </a:ext>
            </a:extLst>
          </p:spPr>
        </p:pic>
        <p:pic>
          <p:nvPicPr>
            <p:cNvPr id="7172" name="Picture 4" descr="Gobierno emitió bonos en dólares por USD 1.624 millones, ¿para qué?">
              <a:extLst>
                <a:ext uri="{FF2B5EF4-FFF2-40B4-BE49-F238E27FC236}">
                  <a16:creationId xmlns:a16="http://schemas.microsoft.com/office/drawing/2014/main" id="{92ED4C02-C645-1DF7-36E8-0F6B634BC20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462" r="12462"/>
            <a:stretch/>
          </p:blipFill>
          <p:spPr bwMode="auto">
            <a:xfrm>
              <a:off x="9192660" y="3166066"/>
              <a:ext cx="2358346" cy="2358346"/>
            </a:xfrm>
            <a:custGeom>
              <a:avLst/>
              <a:gdLst>
                <a:gd name="connsiteX0" fmla="*/ 0 w 2358346"/>
                <a:gd name="connsiteY0" fmla="*/ 1179173 h 2358346"/>
                <a:gd name="connsiteX1" fmla="*/ 1179173 w 2358346"/>
                <a:gd name="connsiteY1" fmla="*/ 0 h 2358346"/>
                <a:gd name="connsiteX2" fmla="*/ 2358346 w 2358346"/>
                <a:gd name="connsiteY2" fmla="*/ 1179173 h 2358346"/>
                <a:gd name="connsiteX3" fmla="*/ 1179173 w 2358346"/>
                <a:gd name="connsiteY3" fmla="*/ 2358346 h 2358346"/>
                <a:gd name="connsiteX4" fmla="*/ 0 w 2358346"/>
                <a:gd name="connsiteY4" fmla="*/ 1179173 h 235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46" h="2358346" extrusionOk="0">
                  <a:moveTo>
                    <a:pt x="0" y="1179173"/>
                  </a:moveTo>
                  <a:cubicBezTo>
                    <a:pt x="2204" y="494670"/>
                    <a:pt x="549547" y="14289"/>
                    <a:pt x="1179173" y="0"/>
                  </a:cubicBezTo>
                  <a:cubicBezTo>
                    <a:pt x="1822076" y="28329"/>
                    <a:pt x="2347763" y="555435"/>
                    <a:pt x="2358346" y="1179173"/>
                  </a:cubicBezTo>
                  <a:cubicBezTo>
                    <a:pt x="2403427" y="1848704"/>
                    <a:pt x="1787306" y="2377783"/>
                    <a:pt x="1179173" y="2358346"/>
                  </a:cubicBezTo>
                  <a:cubicBezTo>
                    <a:pt x="553161" y="2359040"/>
                    <a:pt x="40761" y="1818785"/>
                    <a:pt x="0" y="1179173"/>
                  </a:cubicBezTo>
                  <a:close/>
                </a:path>
              </a:pathLst>
            </a:custGeom>
            <a:noFill/>
            <a:ln w="76200">
              <a:noFill/>
              <a:extLst>
                <a:ext uri="{C807C97D-BFC1-408E-A445-0C87EB9F89A2}">
                  <ask:lineSketchStyleProps xmlns:ask="http://schemas.microsoft.com/office/drawing/2018/sketchyshapes" sd="2008649139">
                    <a:prstGeom prst="ellipse">
                      <a:avLst/>
                    </a:prstGeom>
                    <ask:type>
                      <ask:lineSketchCurved/>
                    </ask:type>
                  </ask:lineSketchStyleProps>
                </a:ext>
              </a:extLst>
            </a:ln>
            <a:extLst>
              <a:ext uri="{909E8E84-426E-40DD-AFC4-6F175D3DCCD1}">
                <a14:hiddenFill xmlns:a14="http://schemas.microsoft.com/office/drawing/2010/main">
                  <a:solidFill>
                    <a:srgbClr val="FFFFFF"/>
                  </a:solidFill>
                </a14:hiddenFill>
              </a:ext>
            </a:extLst>
          </p:spPr>
        </p:pic>
        <p:pic>
          <p:nvPicPr>
            <p:cNvPr id="7174" name="Picture 6" descr="Precios del petróleo hoy, viernes 26 de enero de 2024">
              <a:extLst>
                <a:ext uri="{FF2B5EF4-FFF2-40B4-BE49-F238E27FC236}">
                  <a16:creationId xmlns:a16="http://schemas.microsoft.com/office/drawing/2014/main" id="{EC496AB8-78A6-642B-45A7-150A93FEB20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875" r="21875"/>
            <a:stretch/>
          </p:blipFill>
          <p:spPr bwMode="auto">
            <a:xfrm>
              <a:off x="7435512" y="3867677"/>
              <a:ext cx="2811626" cy="2811626"/>
            </a:xfrm>
            <a:custGeom>
              <a:avLst/>
              <a:gdLst>
                <a:gd name="connsiteX0" fmla="*/ 0 w 2811626"/>
                <a:gd name="connsiteY0" fmla="*/ 1405813 h 2811626"/>
                <a:gd name="connsiteX1" fmla="*/ 1405813 w 2811626"/>
                <a:gd name="connsiteY1" fmla="*/ 0 h 2811626"/>
                <a:gd name="connsiteX2" fmla="*/ 2811626 w 2811626"/>
                <a:gd name="connsiteY2" fmla="*/ 1405813 h 2811626"/>
                <a:gd name="connsiteX3" fmla="*/ 1405813 w 2811626"/>
                <a:gd name="connsiteY3" fmla="*/ 2811626 h 2811626"/>
                <a:gd name="connsiteX4" fmla="*/ 0 w 2811626"/>
                <a:gd name="connsiteY4" fmla="*/ 1405813 h 281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26" h="2811626" extrusionOk="0">
                  <a:moveTo>
                    <a:pt x="0" y="1405813"/>
                  </a:moveTo>
                  <a:cubicBezTo>
                    <a:pt x="18379" y="607619"/>
                    <a:pt x="651105" y="36444"/>
                    <a:pt x="1405813" y="0"/>
                  </a:cubicBezTo>
                  <a:cubicBezTo>
                    <a:pt x="2225601" y="-46648"/>
                    <a:pt x="2756726" y="619086"/>
                    <a:pt x="2811626" y="1405813"/>
                  </a:cubicBezTo>
                  <a:cubicBezTo>
                    <a:pt x="2817050" y="2265307"/>
                    <a:pt x="2162133" y="2793629"/>
                    <a:pt x="1405813" y="2811626"/>
                  </a:cubicBezTo>
                  <a:cubicBezTo>
                    <a:pt x="621529" y="2744659"/>
                    <a:pt x="-50543" y="2150390"/>
                    <a:pt x="0" y="1405813"/>
                  </a:cubicBezTo>
                  <a:close/>
                </a:path>
              </a:pathLst>
            </a:custGeom>
            <a:noFill/>
            <a:ln w="76200">
              <a:noFill/>
              <a:extLst>
                <a:ext uri="{C807C97D-BFC1-408E-A445-0C87EB9F89A2}">
                  <ask:lineSketchStyleProps xmlns:ask="http://schemas.microsoft.com/office/drawing/2018/sketchyshapes" sd="156065358">
                    <a:prstGeom prst="ellipse">
                      <a:avLst/>
                    </a:prstGeom>
                    <ask:type>
                      <ask:lineSketchCurved/>
                    </ask:type>
                  </ask:lineSketchStyleProps>
                </a:ext>
              </a:extLst>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5436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8.0.4807"/>
  <p:tag name="SLIDO_PRESENTATION_ID" val="00000000-0000-0000-0000-000000000000"/>
  <p:tag name="SLIDO_EVENT_UUID" val="03d9de89-8e2e-4570-8346-df9da32b370b"/>
  <p:tag name="SLIDO_EVENT_SECTION_UUID" val="f8043543-bebf-4abc-81f0-fdba5ad00c13"/>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DcxNTM3OTl9"/>
  <p:tag name="SLIDO_TYPE" val="SlidoPoll"/>
  <p:tag name="SLIDO_POLL_UUID" val="7c89ceff-24f0-4ec7-9750-fe15da99d5e3"/>
  <p:tag name="SLIDO_TIMELINE" val="W3sicG9sbFF1ZXN0aW9uVXVpZCI6ImRjZmZlYjNkLWJiMjUtNDg0NS04MDA2LWE2OWZiZGIyYzlmOC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2848</TotalTime>
  <Words>5113</Words>
  <Application>Microsoft Office PowerPoint</Application>
  <PresentationFormat>Widescreen</PresentationFormat>
  <Paragraphs>468</Paragraphs>
  <Slides>48</Slides>
  <Notes>30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vt: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CEFA 2024</dc:title>
  <cp:lastModifiedBy>Antonio Candia Torres</cp:lastModifiedBy>
  <cp:revision>31</cp:revision>
  <dcterms:created xsi:type="dcterms:W3CDTF">2024-01-29T19:03:43Z</dcterms:created>
  <dcterms:modified xsi:type="dcterms:W3CDTF">2025-03-02T02:38:18Z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1.8.0.4807</vt:lpwstr>
  </property>
</Properties>
</file>